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62" r:id="rId16"/>
    <p:sldId id="271" r:id="rId17"/>
  </p:sldIdLst>
  <p:sldSz cx="9144000" cy="5143500" type="screen16x9"/>
  <p:notesSz cx="6858000" cy="9144000"/>
  <p:embeddedFontLst>
    <p:embeddedFont>
      <p:font typeface="Average" panose="020B0604020202020204" charset="0"/>
      <p:regular r:id="rId19"/>
    </p:embeddedFont>
    <p:embeddedFont>
      <p:font typeface="Comic Sans MS" panose="030F0702030302020204" pitchFamily="66"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52" y="-3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79f22734fa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79f22734fa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79f22734f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79f22734f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9f22734f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79f22734f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79f22734f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79f22734f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9f22734f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79f22734f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8799739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9f22734f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9f22734f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9f22734f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79f22734f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79f22734f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79f22734f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kuangliu/pytorch-cifar" TargetMode="External"/><Relationship Id="rId7" Type="http://schemas.openxmlformats.org/officeDocument/2006/relationships/hyperlink" Target="https://www.geeksforgeeks.org/cifar-10-image-classification-in-tensorflow/"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github.com/tensorflow/datasets/blob/master/tensorflow_datasets/image_classification/cifar.py" TargetMode="External"/><Relationship Id="rId5" Type="http://schemas.openxmlformats.org/officeDocument/2006/relationships/hyperlink" Target="https://www.tensorflow.org/datasets/catalog/cifar10" TargetMode="External"/><Relationship Id="rId4" Type="http://schemas.openxmlformats.org/officeDocument/2006/relationships/hyperlink" Target="https://www.cs.toronto.edu/~kriz/cifar.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888901" y="1578400"/>
            <a:ext cx="5665749" cy="10994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latin typeface="Lato"/>
                <a:ea typeface="Lato"/>
                <a:cs typeface="Lato"/>
                <a:sym typeface="Lato"/>
              </a:rPr>
              <a:t>OBJECT HANDLING CHALLENGE</a:t>
            </a:r>
            <a:br>
              <a:rPr lang="en-US" sz="2500" dirty="0">
                <a:latin typeface="Lato"/>
                <a:ea typeface="Lato"/>
                <a:cs typeface="Lato"/>
                <a:sym typeface="Lato"/>
              </a:rPr>
            </a:br>
            <a:r>
              <a:rPr lang="en-US" sz="2500" dirty="0">
                <a:latin typeface="Lato"/>
                <a:ea typeface="Lato"/>
                <a:cs typeface="Lato"/>
                <a:sym typeface="Lato"/>
              </a:rPr>
              <a:t>cifar10 | TensorFlow Datasets</a:t>
            </a:r>
          </a:p>
        </p:txBody>
      </p:sp>
      <p:sp>
        <p:nvSpPr>
          <p:cNvPr id="3" name="TextBox 2">
            <a:extLst>
              <a:ext uri="{FF2B5EF4-FFF2-40B4-BE49-F238E27FC236}">
                <a16:creationId xmlns:a16="http://schemas.microsoft.com/office/drawing/2014/main" id="{57B4EE75-82A9-9972-1112-EE931A91061D}"/>
              </a:ext>
            </a:extLst>
          </p:cNvPr>
          <p:cNvSpPr txBox="1"/>
          <p:nvPr/>
        </p:nvSpPr>
        <p:spPr>
          <a:xfrm>
            <a:off x="482319" y="100131"/>
            <a:ext cx="5576835" cy="307777"/>
          </a:xfrm>
          <a:prstGeom prst="rect">
            <a:avLst/>
          </a:prstGeom>
          <a:noFill/>
        </p:spPr>
        <p:txBody>
          <a:bodyPr wrap="square">
            <a:spAutoFit/>
          </a:bodyPr>
          <a:lstStyle/>
          <a:p>
            <a:r>
              <a:rPr lang="en-GB" sz="1400" i="1" dirty="0" err="1">
                <a:solidFill>
                  <a:schemeClr val="bg1"/>
                </a:solidFill>
                <a:latin typeface="Lato"/>
                <a:ea typeface="Lato"/>
                <a:cs typeface="Lato"/>
                <a:sym typeface="Lato"/>
              </a:rPr>
              <a:t>MT_The</a:t>
            </a:r>
            <a:r>
              <a:rPr lang="en-GB" sz="1400" i="1" dirty="0">
                <a:solidFill>
                  <a:schemeClr val="bg1"/>
                </a:solidFill>
                <a:latin typeface="Lato"/>
                <a:ea typeface="Lato"/>
                <a:cs typeface="Lato"/>
                <a:sym typeface="Lato"/>
              </a:rPr>
              <a:t> Visionaries_BinteZahra_JohnMata_QuyenD_ITAI_1378</a:t>
            </a:r>
            <a:endParaRPr lang="en-US" i="1" dirty="0">
              <a:solidFill>
                <a:schemeClr val="bg1"/>
              </a:solidFill>
            </a:endParaRPr>
          </a:p>
        </p:txBody>
      </p:sp>
      <p:sp>
        <p:nvSpPr>
          <p:cNvPr id="5" name="TextBox 4">
            <a:extLst>
              <a:ext uri="{FF2B5EF4-FFF2-40B4-BE49-F238E27FC236}">
                <a16:creationId xmlns:a16="http://schemas.microsoft.com/office/drawing/2014/main" id="{7717CCCC-DC60-30D6-60B4-732D684D2E7B}"/>
              </a:ext>
            </a:extLst>
          </p:cNvPr>
          <p:cNvSpPr txBox="1"/>
          <p:nvPr/>
        </p:nvSpPr>
        <p:spPr>
          <a:xfrm>
            <a:off x="6516356" y="3232407"/>
            <a:ext cx="1815986" cy="307777"/>
          </a:xfrm>
          <a:prstGeom prst="rect">
            <a:avLst/>
          </a:prstGeom>
          <a:noFill/>
        </p:spPr>
        <p:txBody>
          <a:bodyPr wrap="square">
            <a:spAutoFit/>
          </a:bodyPr>
          <a:lstStyle/>
          <a:p>
            <a:r>
              <a:rPr lang="en-GB" sz="1400" i="1" dirty="0">
                <a:solidFill>
                  <a:schemeClr val="bg1"/>
                </a:solidFill>
                <a:latin typeface="Lato"/>
                <a:ea typeface="Lato"/>
                <a:cs typeface="Lato"/>
                <a:sym typeface="Lato"/>
              </a:rPr>
              <a:t>PRESENTATION </a:t>
            </a:r>
            <a:endParaRPr lang="en-US" i="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txBox="1"/>
          <p:nvPr/>
        </p:nvSpPr>
        <p:spPr>
          <a:xfrm>
            <a:off x="2856375" y="1329925"/>
            <a:ext cx="2160000" cy="8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pic>
        <p:nvPicPr>
          <p:cNvPr id="298" name="Google Shape;298;p27"/>
          <p:cNvPicPr preferRelativeResize="0"/>
          <p:nvPr/>
        </p:nvPicPr>
        <p:blipFill>
          <a:blip r:embed="rId3">
            <a:alphaModFix/>
          </a:blip>
          <a:stretch>
            <a:fillRect/>
          </a:stretch>
        </p:blipFill>
        <p:spPr>
          <a:xfrm>
            <a:off x="76200" y="828002"/>
            <a:ext cx="8991599" cy="38950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8"/>
          <p:cNvSpPr txBox="1">
            <a:spLocks noGrp="1"/>
          </p:cNvSpPr>
          <p:nvPr>
            <p:ph type="body" idx="1"/>
          </p:nvPr>
        </p:nvSpPr>
        <p:spPr>
          <a:xfrm>
            <a:off x="4914950" y="266280"/>
            <a:ext cx="3761802" cy="47578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00000"/>
                </a:solidFill>
                <a:latin typeface="Arial"/>
                <a:ea typeface="Arial"/>
                <a:cs typeface="Arial"/>
                <a:sym typeface="Arial"/>
              </a:rPr>
              <a:t>Ensemble Methods:</a:t>
            </a:r>
            <a:endParaRPr b="1" dirty="0">
              <a:solidFill>
                <a:srgbClr val="000000"/>
              </a:solidFill>
              <a:latin typeface="Arial"/>
              <a:ea typeface="Arial"/>
              <a:cs typeface="Arial"/>
              <a:sym typeface="Arial"/>
            </a:endParaRPr>
          </a:p>
          <a:p>
            <a:pPr marL="457200" lvl="0" indent="-298450" algn="l" rtl="0">
              <a:spcBef>
                <a:spcPts val="1600"/>
              </a:spcBef>
              <a:spcAft>
                <a:spcPts val="0"/>
              </a:spcAft>
              <a:buClr>
                <a:srgbClr val="000000"/>
              </a:buClr>
              <a:buSzPts val="1100"/>
              <a:buFont typeface="Arial"/>
              <a:buChar char="●"/>
            </a:pPr>
            <a:r>
              <a:rPr lang="en-GB" dirty="0">
                <a:solidFill>
                  <a:srgbClr val="000000"/>
                </a:solidFill>
                <a:latin typeface="Arial"/>
                <a:ea typeface="Arial"/>
                <a:cs typeface="Arial"/>
                <a:sym typeface="Arial"/>
              </a:rPr>
              <a:t>Combine predictions from multiple models to improve overall accuracy.</a:t>
            </a:r>
            <a:endParaRPr dirty="0">
              <a:solidFill>
                <a:srgbClr val="000000"/>
              </a:solidFill>
              <a:latin typeface="Arial"/>
              <a:ea typeface="Arial"/>
              <a:cs typeface="Arial"/>
              <a:sym typeface="Arial"/>
            </a:endParaRPr>
          </a:p>
          <a:p>
            <a:pPr marL="0" lvl="0" indent="0" algn="l" rtl="0">
              <a:spcBef>
                <a:spcPts val="1200"/>
              </a:spcBef>
              <a:spcAft>
                <a:spcPts val="0"/>
              </a:spcAft>
              <a:buNone/>
            </a:pPr>
            <a:r>
              <a:rPr lang="en-GB" b="1" dirty="0">
                <a:solidFill>
                  <a:srgbClr val="000000"/>
                </a:solidFill>
                <a:latin typeface="Arial"/>
                <a:ea typeface="Arial"/>
                <a:cs typeface="Arial"/>
                <a:sym typeface="Arial"/>
              </a:rPr>
              <a:t>Post-processing:</a:t>
            </a:r>
            <a:endParaRPr b="1"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GB" dirty="0">
                <a:solidFill>
                  <a:srgbClr val="000000"/>
                </a:solidFill>
                <a:latin typeface="Arial"/>
                <a:ea typeface="Arial"/>
                <a:cs typeface="Arial"/>
                <a:sym typeface="Arial"/>
              </a:rPr>
              <a:t>Apply techniques like non-maximum suppression to refine bounding boxes and reduce false positives.</a:t>
            </a:r>
            <a:endParaRPr dirty="0">
              <a:solidFill>
                <a:srgbClr val="000000"/>
              </a:solidFill>
              <a:latin typeface="Arial"/>
              <a:ea typeface="Arial"/>
              <a:cs typeface="Arial"/>
              <a:sym typeface="Arial"/>
            </a:endParaRPr>
          </a:p>
          <a:p>
            <a:pPr marL="0" lvl="0" indent="0" algn="l" rtl="0">
              <a:spcBef>
                <a:spcPts val="1200"/>
              </a:spcBef>
              <a:spcAft>
                <a:spcPts val="0"/>
              </a:spcAft>
              <a:buNone/>
            </a:pPr>
            <a:r>
              <a:rPr lang="en-GB" b="1" dirty="0">
                <a:solidFill>
                  <a:srgbClr val="000000"/>
                </a:solidFill>
                <a:latin typeface="Arial"/>
                <a:ea typeface="Arial"/>
                <a:cs typeface="Arial"/>
                <a:sym typeface="Arial"/>
              </a:rPr>
              <a:t>Model Quantization:</a:t>
            </a:r>
            <a:endParaRPr b="1"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GB" dirty="0">
                <a:solidFill>
                  <a:srgbClr val="000000"/>
                </a:solidFill>
                <a:latin typeface="Arial"/>
                <a:ea typeface="Arial"/>
                <a:cs typeface="Arial"/>
                <a:sym typeface="Arial"/>
              </a:rPr>
              <a:t>Reduce the model's size and potentially increase inference speed through quantization.</a:t>
            </a:r>
            <a:endParaRPr dirty="0">
              <a:solidFill>
                <a:srgbClr val="000000"/>
              </a:solidFill>
              <a:latin typeface="Arial"/>
              <a:ea typeface="Arial"/>
              <a:cs typeface="Arial"/>
              <a:sym typeface="Arial"/>
            </a:endParaRPr>
          </a:p>
          <a:p>
            <a:pPr marL="0" lvl="0" indent="0" algn="l" rtl="0">
              <a:spcBef>
                <a:spcPts val="1200"/>
              </a:spcBef>
              <a:spcAft>
                <a:spcPts val="0"/>
              </a:spcAft>
              <a:buNone/>
            </a:pPr>
            <a:r>
              <a:rPr lang="en-GB" b="1" dirty="0">
                <a:solidFill>
                  <a:srgbClr val="000000"/>
                </a:solidFill>
                <a:latin typeface="Arial"/>
                <a:ea typeface="Arial"/>
                <a:cs typeface="Arial"/>
                <a:sym typeface="Arial"/>
              </a:rPr>
              <a:t>Transfer Learning:</a:t>
            </a:r>
            <a:endParaRPr b="1" dirty="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GB" dirty="0">
                <a:solidFill>
                  <a:srgbClr val="000000"/>
                </a:solidFill>
                <a:latin typeface="Arial"/>
                <a:ea typeface="Arial"/>
                <a:cs typeface="Arial"/>
                <a:sym typeface="Arial"/>
              </a:rPr>
              <a:t>If using a completely different dataset, leverage knowledge gained from pre-training on a larger dataset like COCO.</a:t>
            </a:r>
            <a:endParaRPr dirty="0">
              <a:solidFill>
                <a:srgbClr val="000000"/>
              </a:solidFill>
              <a:latin typeface="Arial"/>
              <a:ea typeface="Arial"/>
              <a:cs typeface="Arial"/>
              <a:sym typeface="Arial"/>
            </a:endParaRPr>
          </a:p>
          <a:p>
            <a:pPr marL="0" lvl="0" indent="0" algn="l" rtl="0">
              <a:spcBef>
                <a:spcPts val="1200"/>
              </a:spcBef>
              <a:spcAft>
                <a:spcPts val="1600"/>
              </a:spcAft>
              <a:buNone/>
            </a:pPr>
            <a:endParaRPr dirty="0"/>
          </a:p>
        </p:txBody>
      </p:sp>
      <p:sp>
        <p:nvSpPr>
          <p:cNvPr id="304" name="Google Shape;304;p28"/>
          <p:cNvSpPr txBox="1">
            <a:spLocks noGrp="1"/>
          </p:cNvSpPr>
          <p:nvPr>
            <p:ph type="title" idx="2"/>
          </p:nvPr>
        </p:nvSpPr>
        <p:spPr>
          <a:xfrm>
            <a:off x="1267355" y="799539"/>
            <a:ext cx="3005700" cy="51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latin typeface="Arial"/>
                <a:ea typeface="Arial"/>
                <a:cs typeface="Arial"/>
                <a:sym typeface="Arial"/>
              </a:rPr>
              <a:t>Other Techniques</a:t>
            </a:r>
            <a:endParaRPr sz="2400" b="1" dirty="0">
              <a:latin typeface="Arial"/>
              <a:ea typeface="Arial"/>
              <a:cs typeface="Arial"/>
              <a:sym typeface="Arial"/>
            </a:endParaRPr>
          </a:p>
        </p:txBody>
      </p:sp>
      <p:pic>
        <p:nvPicPr>
          <p:cNvPr id="305" name="Google Shape;305;p28"/>
          <p:cNvPicPr preferRelativeResize="0"/>
          <p:nvPr/>
        </p:nvPicPr>
        <p:blipFill>
          <a:blip r:embed="rId3">
            <a:alphaModFix/>
          </a:blip>
          <a:stretch>
            <a:fillRect/>
          </a:stretch>
        </p:blipFill>
        <p:spPr>
          <a:xfrm>
            <a:off x="85411" y="1532374"/>
            <a:ext cx="4386105" cy="28115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29"/>
          <p:cNvSpPr txBox="1">
            <a:spLocks noGrp="1"/>
          </p:cNvSpPr>
          <p:nvPr>
            <p:ph type="body" idx="2"/>
          </p:nvPr>
        </p:nvSpPr>
        <p:spPr>
          <a:xfrm>
            <a:off x="271475" y="3552100"/>
            <a:ext cx="244158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latin typeface="Arial"/>
                <a:ea typeface="Arial"/>
                <a:cs typeface="Arial"/>
                <a:sym typeface="Arial"/>
              </a:rPr>
              <a:t>Model Overview:</a:t>
            </a:r>
            <a:endParaRPr sz="1100" b="1" dirty="0">
              <a:latin typeface="Arial"/>
              <a:ea typeface="Arial"/>
              <a:cs typeface="Arial"/>
              <a:sym typeface="Arial"/>
            </a:endParaRPr>
          </a:p>
          <a:p>
            <a:pPr marL="457200" lvl="0" indent="-298450" algn="l" rtl="0">
              <a:spcBef>
                <a:spcPts val="1600"/>
              </a:spcBef>
              <a:spcAft>
                <a:spcPts val="0"/>
              </a:spcAft>
              <a:buClr>
                <a:schemeClr val="lt1"/>
              </a:buClr>
              <a:buSzPts val="1100"/>
              <a:buFont typeface="Arial"/>
              <a:buChar char="●"/>
            </a:pPr>
            <a:r>
              <a:rPr lang="en-GB" sz="1100" dirty="0" err="1">
                <a:latin typeface="Arial"/>
                <a:ea typeface="Arial"/>
                <a:cs typeface="Arial"/>
                <a:sym typeface="Arial"/>
              </a:rPr>
              <a:t>Depthwise</a:t>
            </a:r>
            <a:r>
              <a:rPr lang="en-GB" sz="1100" dirty="0">
                <a:latin typeface="Arial"/>
                <a:ea typeface="Arial"/>
                <a:cs typeface="Arial"/>
                <a:sym typeface="Arial"/>
              </a:rPr>
              <a:t> separable convolutions.</a:t>
            </a:r>
            <a:endParaRPr sz="1100" dirty="0">
              <a:latin typeface="Arial"/>
              <a:ea typeface="Arial"/>
              <a:cs typeface="Arial"/>
              <a:sym typeface="Arial"/>
            </a:endParaRPr>
          </a:p>
          <a:p>
            <a:pPr marL="457200" lvl="0" indent="-298450" algn="l" rtl="0">
              <a:spcBef>
                <a:spcPts val="0"/>
              </a:spcBef>
              <a:spcAft>
                <a:spcPts val="0"/>
              </a:spcAft>
              <a:buClr>
                <a:schemeClr val="lt1"/>
              </a:buClr>
              <a:buSzPts val="1100"/>
              <a:buFont typeface="Arial"/>
              <a:buChar char="●"/>
            </a:pPr>
            <a:r>
              <a:rPr lang="en-GB" sz="1100" dirty="0">
                <a:latin typeface="Arial"/>
                <a:ea typeface="Arial"/>
                <a:cs typeface="Arial"/>
                <a:sym typeface="Arial"/>
              </a:rPr>
              <a:t>Inverted residuals and linear bottlenecks</a:t>
            </a:r>
            <a:endParaRPr sz="1100" dirty="0">
              <a:latin typeface="Arial"/>
              <a:ea typeface="Arial"/>
              <a:cs typeface="Arial"/>
              <a:sym typeface="Arial"/>
            </a:endParaRPr>
          </a:p>
          <a:p>
            <a:pPr marL="0" lvl="0" indent="0" algn="l" rtl="0">
              <a:spcBef>
                <a:spcPts val="1200"/>
              </a:spcBef>
              <a:spcAft>
                <a:spcPts val="0"/>
              </a:spcAft>
              <a:buNone/>
            </a:pPr>
            <a:endParaRPr sz="1100" dirty="0">
              <a:latin typeface="Arial"/>
              <a:ea typeface="Arial"/>
              <a:cs typeface="Arial"/>
              <a:sym typeface="Arial"/>
            </a:endParaRPr>
          </a:p>
          <a:p>
            <a:pPr marL="0" lvl="0" indent="0" algn="l" rtl="0">
              <a:spcBef>
                <a:spcPts val="1200"/>
              </a:spcBef>
              <a:spcAft>
                <a:spcPts val="0"/>
              </a:spcAft>
              <a:buNone/>
            </a:pPr>
            <a:endParaRPr sz="1100" dirty="0">
              <a:latin typeface="Arial"/>
              <a:ea typeface="Arial"/>
              <a:cs typeface="Arial"/>
              <a:sym typeface="Arial"/>
            </a:endParaRPr>
          </a:p>
          <a:p>
            <a:pPr marL="0" lvl="0" indent="0" algn="l" rtl="0">
              <a:spcBef>
                <a:spcPts val="1200"/>
              </a:spcBef>
              <a:spcAft>
                <a:spcPts val="0"/>
              </a:spcAft>
              <a:buNone/>
            </a:pPr>
            <a:endParaRPr sz="1100" dirty="0">
              <a:latin typeface="Arial"/>
              <a:ea typeface="Arial"/>
              <a:cs typeface="Arial"/>
              <a:sym typeface="Arial"/>
            </a:endParaRPr>
          </a:p>
          <a:p>
            <a:pPr marL="0" lvl="0" indent="0" algn="l" rtl="0">
              <a:spcBef>
                <a:spcPts val="1200"/>
              </a:spcBef>
              <a:spcAft>
                <a:spcPts val="0"/>
              </a:spcAft>
              <a:buNone/>
            </a:pPr>
            <a:endParaRPr sz="1100" dirty="0">
              <a:latin typeface="Arial"/>
              <a:ea typeface="Arial"/>
              <a:cs typeface="Arial"/>
              <a:sym typeface="Arial"/>
            </a:endParaRPr>
          </a:p>
          <a:p>
            <a:pPr marL="0" lvl="0" indent="0" algn="l" rtl="0">
              <a:spcBef>
                <a:spcPts val="1200"/>
              </a:spcBef>
              <a:spcAft>
                <a:spcPts val="1600"/>
              </a:spcAft>
              <a:buNone/>
            </a:pPr>
            <a:endParaRPr dirty="0"/>
          </a:p>
        </p:txBody>
      </p:sp>
      <p:sp>
        <p:nvSpPr>
          <p:cNvPr id="311" name="Google Shape;311;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Arial"/>
                <a:ea typeface="Arial"/>
                <a:cs typeface="Arial"/>
                <a:sym typeface="Arial"/>
              </a:rPr>
              <a:t> CIFAR-10 Image Classification with MobileNetV2</a:t>
            </a:r>
            <a:endParaRPr b="1">
              <a:latin typeface="Arial"/>
              <a:ea typeface="Arial"/>
              <a:cs typeface="Arial"/>
              <a:sym typeface="Arial"/>
            </a:endParaRPr>
          </a:p>
        </p:txBody>
      </p:sp>
      <p:sp>
        <p:nvSpPr>
          <p:cNvPr id="312" name="Google Shape;312;p29"/>
          <p:cNvSpPr txBox="1">
            <a:spLocks noGrp="1"/>
          </p:cNvSpPr>
          <p:nvPr>
            <p:ph type="body" idx="1"/>
          </p:nvPr>
        </p:nvSpPr>
        <p:spPr>
          <a:xfrm>
            <a:off x="271475" y="1567549"/>
            <a:ext cx="2542063" cy="28034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1" dirty="0">
                <a:latin typeface="Arial"/>
                <a:ea typeface="Arial"/>
                <a:cs typeface="Arial"/>
                <a:sym typeface="Arial"/>
              </a:rPr>
              <a:t>MobileNetV2:</a:t>
            </a:r>
            <a:endParaRPr sz="1100" b="1" dirty="0">
              <a:latin typeface="Arial"/>
              <a:ea typeface="Arial"/>
              <a:cs typeface="Arial"/>
              <a:sym typeface="Arial"/>
            </a:endParaRPr>
          </a:p>
          <a:p>
            <a:pPr marL="457200" lvl="0" indent="-298450" algn="l" rtl="0">
              <a:spcBef>
                <a:spcPts val="1600"/>
              </a:spcBef>
              <a:spcAft>
                <a:spcPts val="0"/>
              </a:spcAft>
              <a:buClr>
                <a:schemeClr val="lt1"/>
              </a:buClr>
              <a:buSzPts val="1100"/>
              <a:buFont typeface="Arial"/>
              <a:buChar char="●"/>
            </a:pPr>
            <a:r>
              <a:rPr lang="en-GB" sz="1100" dirty="0">
                <a:latin typeface="Arial"/>
                <a:ea typeface="Arial"/>
                <a:cs typeface="Arial"/>
                <a:sym typeface="Arial"/>
              </a:rPr>
              <a:t>A lightweight and efficient model designed for mobile and embedded vision applications.</a:t>
            </a:r>
            <a:endParaRPr sz="1100" dirty="0">
              <a:latin typeface="Arial"/>
              <a:ea typeface="Arial"/>
              <a:cs typeface="Arial"/>
              <a:sym typeface="Arial"/>
            </a:endParaRPr>
          </a:p>
          <a:p>
            <a:pPr marL="457200" lvl="0" indent="-298450" algn="l" rtl="0">
              <a:spcBef>
                <a:spcPts val="0"/>
              </a:spcBef>
              <a:spcAft>
                <a:spcPts val="0"/>
              </a:spcAft>
              <a:buClr>
                <a:schemeClr val="lt1"/>
              </a:buClr>
              <a:buSzPts val="1100"/>
              <a:buFont typeface="Arial"/>
              <a:buChar char="●"/>
            </a:pPr>
            <a:r>
              <a:rPr lang="en-GB" sz="1100" dirty="0">
                <a:latin typeface="Arial"/>
                <a:ea typeface="Arial"/>
                <a:cs typeface="Arial"/>
                <a:sym typeface="Arial"/>
              </a:rPr>
              <a:t>Suitable for training on the CIFAR-10 dataset due to its efficiency.</a:t>
            </a:r>
            <a:endParaRPr sz="1100" dirty="0">
              <a:latin typeface="Arial"/>
              <a:ea typeface="Arial"/>
              <a:cs typeface="Arial"/>
              <a:sym typeface="Arial"/>
            </a:endParaRPr>
          </a:p>
          <a:p>
            <a:pPr marL="0" lvl="0" indent="0" algn="l" rtl="0">
              <a:spcBef>
                <a:spcPts val="1200"/>
              </a:spcBef>
              <a:spcAft>
                <a:spcPts val="1600"/>
              </a:spcAft>
              <a:buNone/>
            </a:pPr>
            <a:endParaRPr dirty="0"/>
          </a:p>
        </p:txBody>
      </p:sp>
      <p:pic>
        <p:nvPicPr>
          <p:cNvPr id="313" name="Google Shape;313;p29"/>
          <p:cNvPicPr preferRelativeResize="0"/>
          <p:nvPr/>
        </p:nvPicPr>
        <p:blipFill>
          <a:blip r:embed="rId3">
            <a:alphaModFix/>
          </a:blip>
          <a:stretch>
            <a:fillRect/>
          </a:stretch>
        </p:blipFill>
        <p:spPr>
          <a:xfrm>
            <a:off x="3101573" y="1783693"/>
            <a:ext cx="5659250" cy="2252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Arial"/>
                <a:ea typeface="Arial"/>
                <a:cs typeface="Arial"/>
                <a:sym typeface="Arial"/>
              </a:rPr>
              <a:t>Implementation Steps and Training the model </a:t>
            </a:r>
            <a:endParaRPr b="1" dirty="0">
              <a:latin typeface="Arial"/>
              <a:ea typeface="Arial"/>
              <a:cs typeface="Arial"/>
              <a:sym typeface="Arial"/>
            </a:endParaRPr>
          </a:p>
        </p:txBody>
      </p:sp>
      <p:sp>
        <p:nvSpPr>
          <p:cNvPr id="319" name="Google Shape;319;p30"/>
          <p:cNvSpPr txBox="1">
            <a:spLocks noGrp="1"/>
          </p:cNvSpPr>
          <p:nvPr>
            <p:ph type="body" idx="1"/>
          </p:nvPr>
        </p:nvSpPr>
        <p:spPr>
          <a:xfrm>
            <a:off x="704348" y="1145219"/>
            <a:ext cx="4583119" cy="11791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700" b="1" dirty="0">
                <a:solidFill>
                  <a:schemeClr val="lt2"/>
                </a:solidFill>
                <a:latin typeface="+mj-lt"/>
                <a:ea typeface="Comic Sans MS"/>
                <a:cs typeface="Comic Sans MS"/>
                <a:sym typeface="Comic Sans MS"/>
              </a:rPr>
              <a:t>Implementation</a:t>
            </a:r>
            <a:endParaRPr sz="1700" b="1" dirty="0">
              <a:solidFill>
                <a:schemeClr val="lt2"/>
              </a:solidFill>
              <a:latin typeface="+mj-lt"/>
              <a:ea typeface="Comic Sans MS"/>
              <a:cs typeface="Comic Sans MS"/>
              <a:sym typeface="Comic Sans MS"/>
            </a:endParaRPr>
          </a:p>
          <a:p>
            <a:pPr marL="0" lvl="0" indent="0" algn="l" rtl="0">
              <a:spcBef>
                <a:spcPts val="1600"/>
              </a:spcBef>
              <a:spcAft>
                <a:spcPts val="0"/>
              </a:spcAft>
              <a:buNone/>
            </a:pPr>
            <a:r>
              <a:rPr lang="en-GB" dirty="0">
                <a:latin typeface="Arial"/>
                <a:ea typeface="Arial"/>
                <a:cs typeface="Arial"/>
                <a:sym typeface="Arial"/>
              </a:rPr>
              <a:t>Starting off we would  firstly  load the cifar-10 dataset </a:t>
            </a:r>
            <a:endParaRPr dirty="0">
              <a:latin typeface="Arial"/>
              <a:ea typeface="Arial"/>
              <a:cs typeface="Arial"/>
              <a:sym typeface="Arial"/>
            </a:endParaRPr>
          </a:p>
          <a:p>
            <a:pPr marL="0" lvl="0" indent="0" algn="l" rtl="0">
              <a:spcBef>
                <a:spcPts val="1600"/>
              </a:spcBef>
              <a:spcAft>
                <a:spcPts val="0"/>
              </a:spcAft>
              <a:buNone/>
            </a:pPr>
            <a:r>
              <a:rPr lang="en-GB" dirty="0">
                <a:latin typeface="Arial"/>
                <a:ea typeface="Arial"/>
                <a:cs typeface="Arial"/>
                <a:sym typeface="Arial"/>
              </a:rPr>
              <a:t>Then followed by loading pre-trained mobilenetv2</a:t>
            </a:r>
            <a:endParaRPr dirty="0">
              <a:latin typeface="Arial"/>
              <a:ea typeface="Arial"/>
              <a:cs typeface="Arial"/>
              <a:sym typeface="Arial"/>
            </a:endParaRPr>
          </a:p>
          <a:p>
            <a:pPr marL="0" lvl="0" indent="0" algn="l" rtl="0">
              <a:spcBef>
                <a:spcPts val="1600"/>
              </a:spcBef>
              <a:spcAft>
                <a:spcPts val="0"/>
              </a:spcAft>
              <a:buNone/>
            </a:pPr>
            <a:r>
              <a:rPr lang="en-GB" dirty="0">
                <a:latin typeface="Arial"/>
                <a:ea typeface="Arial"/>
                <a:cs typeface="Arial"/>
                <a:sym typeface="Arial"/>
              </a:rPr>
              <a:t>Then adding classification head</a:t>
            </a:r>
            <a:endParaRPr dirty="0">
              <a:latin typeface="Arial"/>
              <a:ea typeface="Arial"/>
              <a:cs typeface="Arial"/>
              <a:sym typeface="Arial"/>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20" name="Google Shape;320;p30"/>
          <p:cNvSpPr txBox="1"/>
          <p:nvPr/>
        </p:nvSpPr>
        <p:spPr>
          <a:xfrm>
            <a:off x="5528627" y="1187270"/>
            <a:ext cx="3048933" cy="321209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700" b="1" dirty="0">
                <a:solidFill>
                  <a:schemeClr val="lt2"/>
                </a:solidFill>
                <a:latin typeface="+mj-lt"/>
                <a:sym typeface="Comic Sans MS"/>
              </a:rPr>
              <a:t>Training</a:t>
            </a:r>
            <a:endParaRPr sz="1700" b="1" dirty="0">
              <a:solidFill>
                <a:schemeClr val="lt2"/>
              </a:solidFill>
              <a:latin typeface="+mj-lt"/>
              <a:sym typeface="Comic Sans MS"/>
            </a:endParaRPr>
          </a:p>
          <a:p>
            <a:pPr marL="0" lvl="0" indent="0" rtl="0">
              <a:spcBef>
                <a:spcPts val="0"/>
              </a:spcBef>
              <a:spcAft>
                <a:spcPts val="0"/>
              </a:spcAft>
              <a:buNone/>
            </a:pPr>
            <a:endParaRPr sz="1500" b="1" dirty="0">
              <a:solidFill>
                <a:srgbClr val="FF0000"/>
              </a:solidFill>
              <a:latin typeface="Comic Sans MS"/>
              <a:ea typeface="Comic Sans MS"/>
              <a:cs typeface="Comic Sans MS"/>
              <a:sym typeface="Comic Sans MS"/>
            </a:endParaRPr>
          </a:p>
          <a:p>
            <a:pPr marL="0" lvl="0" indent="0" rtl="0">
              <a:spcBef>
                <a:spcPts val="0"/>
              </a:spcBef>
              <a:spcAft>
                <a:spcPts val="0"/>
              </a:spcAft>
              <a:buNone/>
            </a:pPr>
            <a:r>
              <a:rPr lang="en-GB" sz="1300" dirty="0">
                <a:solidFill>
                  <a:schemeClr val="lt1"/>
                </a:solidFill>
              </a:rPr>
              <a:t>Consists of compiling the model </a:t>
            </a:r>
            <a:endParaRPr sz="1300" dirty="0">
              <a:solidFill>
                <a:schemeClr val="lt1"/>
              </a:solidFill>
            </a:endParaRPr>
          </a:p>
          <a:p>
            <a:pPr marL="0" lvl="0" indent="0" rtl="0">
              <a:spcBef>
                <a:spcPts val="0"/>
              </a:spcBef>
              <a:spcAft>
                <a:spcPts val="0"/>
              </a:spcAft>
              <a:buNone/>
            </a:pPr>
            <a:endParaRPr sz="1300" dirty="0">
              <a:solidFill>
                <a:schemeClr val="lt1"/>
              </a:solidFill>
            </a:endParaRPr>
          </a:p>
          <a:p>
            <a:pPr marL="0" lvl="0" indent="0" rtl="0">
              <a:spcBef>
                <a:spcPts val="0"/>
              </a:spcBef>
              <a:spcAft>
                <a:spcPts val="0"/>
              </a:spcAft>
              <a:buNone/>
            </a:pPr>
            <a:r>
              <a:rPr lang="en-GB" sz="1300" dirty="0">
                <a:solidFill>
                  <a:schemeClr val="lt1"/>
                </a:solidFill>
              </a:rPr>
              <a:t>Then followed by training the model </a:t>
            </a:r>
            <a:endParaRPr sz="1300" dirty="0">
              <a:solidFill>
                <a:schemeClr val="lt1"/>
              </a:solidFill>
            </a:endParaRPr>
          </a:p>
        </p:txBody>
      </p:sp>
      <p:pic>
        <p:nvPicPr>
          <p:cNvPr id="321" name="Google Shape;321;p30"/>
          <p:cNvPicPr preferRelativeResize="0"/>
          <p:nvPr/>
        </p:nvPicPr>
        <p:blipFill>
          <a:blip r:embed="rId3">
            <a:alphaModFix/>
          </a:blip>
          <a:stretch>
            <a:fillRect/>
          </a:stretch>
        </p:blipFill>
        <p:spPr>
          <a:xfrm>
            <a:off x="1297500" y="2850911"/>
            <a:ext cx="6591718" cy="22106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1"/>
          <p:cNvSpPr txBox="1">
            <a:spLocks noGrp="1"/>
          </p:cNvSpPr>
          <p:nvPr>
            <p:ph type="title"/>
          </p:nvPr>
        </p:nvSpPr>
        <p:spPr>
          <a:xfrm>
            <a:off x="76625" y="258097"/>
            <a:ext cx="3580975" cy="6462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Arial"/>
                <a:ea typeface="Arial"/>
                <a:cs typeface="Arial"/>
                <a:sym typeface="Arial"/>
              </a:rPr>
              <a:t>Conclusion</a:t>
            </a:r>
            <a:endParaRPr b="1" dirty="0">
              <a:latin typeface="Arial"/>
              <a:ea typeface="Arial"/>
              <a:cs typeface="Arial"/>
              <a:sym typeface="Arial"/>
            </a:endParaRPr>
          </a:p>
        </p:txBody>
      </p:sp>
      <p:sp>
        <p:nvSpPr>
          <p:cNvPr id="327" name="Google Shape;327;p31"/>
          <p:cNvSpPr txBox="1"/>
          <p:nvPr/>
        </p:nvSpPr>
        <p:spPr>
          <a:xfrm>
            <a:off x="333875" y="1003050"/>
            <a:ext cx="4941510" cy="313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200" dirty="0">
                <a:solidFill>
                  <a:schemeClr val="lt1"/>
                </a:solidFill>
              </a:rPr>
              <a:t>CIFAR-10 is a pivotal dataset in the field of machine learning and computer vision, renowned for its balanced composition of 60,000 32x32 </a:t>
            </a:r>
            <a:r>
              <a:rPr lang="en-GB" sz="1200" dirty="0" err="1">
                <a:solidFill>
                  <a:schemeClr val="lt1"/>
                </a:solidFill>
              </a:rPr>
              <a:t>color</a:t>
            </a:r>
            <a:r>
              <a:rPr lang="en-GB" sz="1200" dirty="0">
                <a:solidFill>
                  <a:schemeClr val="lt1"/>
                </a:solidFill>
              </a:rPr>
              <a:t> images across 10 distinct classes. It serves as a fundamental benchmark for developing and evaluating image classification algorithms, providing a standard reference for researchers. Its accessibility through major libraries like TensorFlow and </a:t>
            </a:r>
            <a:r>
              <a:rPr lang="en-GB" sz="1200" dirty="0" err="1">
                <a:solidFill>
                  <a:schemeClr val="lt1"/>
                </a:solidFill>
              </a:rPr>
              <a:t>PyTorch</a:t>
            </a:r>
            <a:r>
              <a:rPr lang="en-GB" sz="1200" dirty="0">
                <a:solidFill>
                  <a:schemeClr val="lt1"/>
                </a:solidFill>
              </a:rPr>
              <a:t>, combined with extensive documentation and tutorials, makes it an invaluable resource for both beginners and experts. Despite its limitations, such as low resolution and simplicity, CIFAR-10 remains a cornerstone in educational and research settings. Overall, CIFAR-10's ease of use and widespread adoption underscore its enduring significance in advancing the field of computer vision.</a:t>
            </a:r>
            <a:endParaRPr sz="1200" dirty="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1297500" y="393750"/>
            <a:ext cx="6027900" cy="76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Arial"/>
                <a:ea typeface="Arial"/>
                <a:cs typeface="Arial"/>
                <a:sym typeface="Arial"/>
              </a:rPr>
              <a:t>Example Code Snippets and References</a:t>
            </a:r>
            <a:endParaRPr b="1" dirty="0">
              <a:latin typeface="Arial"/>
              <a:ea typeface="Arial"/>
              <a:cs typeface="Arial"/>
              <a:sym typeface="Arial"/>
            </a:endParaRPr>
          </a:p>
        </p:txBody>
      </p:sp>
      <p:sp>
        <p:nvSpPr>
          <p:cNvPr id="272" name="Google Shape;272;p23"/>
          <p:cNvSpPr txBox="1">
            <a:spLocks noGrp="1"/>
          </p:cNvSpPr>
          <p:nvPr>
            <p:ph type="body" idx="1"/>
          </p:nvPr>
        </p:nvSpPr>
        <p:spPr>
          <a:xfrm>
            <a:off x="1297500" y="1162350"/>
            <a:ext cx="6178200" cy="358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Arial"/>
                <a:ea typeface="Arial"/>
                <a:cs typeface="Arial"/>
                <a:sym typeface="Arial"/>
              </a:rPr>
              <a:t>There are many useful examples of codes that demonstrates these libraries and how to use/load  information</a:t>
            </a:r>
            <a:endParaRPr sz="1600" dirty="0">
              <a:latin typeface="Arial"/>
              <a:ea typeface="Arial"/>
              <a:cs typeface="Arial"/>
              <a:sym typeface="Arial"/>
            </a:endParaRPr>
          </a:p>
          <a:p>
            <a:pPr marL="0" lvl="0" indent="0" algn="l" rtl="0">
              <a:spcBef>
                <a:spcPts val="1600"/>
              </a:spcBef>
              <a:spcAft>
                <a:spcPts val="0"/>
              </a:spcAft>
              <a:buNone/>
            </a:pPr>
            <a:r>
              <a:rPr lang="en-GB" u="sng" dirty="0">
                <a:solidFill>
                  <a:schemeClr val="hlink"/>
                </a:solidFill>
                <a:hlinkClick r:id="rId3"/>
              </a:rPr>
              <a:t>https://github.com/kuangliu/pytorch-cifar</a:t>
            </a:r>
            <a:endParaRPr lang="en-GB" u="sng" dirty="0">
              <a:solidFill>
                <a:schemeClr val="hlink"/>
              </a:solidFill>
            </a:endParaRPr>
          </a:p>
          <a:p>
            <a:pPr marL="0" lvl="0" indent="0" algn="l" rtl="0">
              <a:spcBef>
                <a:spcPts val="1600"/>
              </a:spcBef>
              <a:spcAft>
                <a:spcPts val="0"/>
              </a:spcAft>
              <a:buNone/>
            </a:pPr>
            <a:r>
              <a:rPr lang="en-US" dirty="0">
                <a:hlinkClick r:id="rId4"/>
              </a:rPr>
              <a:t>https://www.cs.toronto.edu/~kriz/cifar.html</a:t>
            </a:r>
            <a:endParaRPr lang="en-US" dirty="0"/>
          </a:p>
          <a:p>
            <a:pPr marL="0" lvl="0" indent="0" algn="l" rtl="0">
              <a:spcBef>
                <a:spcPts val="1600"/>
              </a:spcBef>
              <a:spcAft>
                <a:spcPts val="0"/>
              </a:spcAft>
              <a:buNone/>
            </a:pPr>
            <a:r>
              <a:rPr lang="en-US" dirty="0">
                <a:hlinkClick r:id="rId5"/>
              </a:rPr>
              <a:t>https://www.tensorflow.org/datasets/catalog/cifar10</a:t>
            </a:r>
            <a:endParaRPr lang="en-US" dirty="0"/>
          </a:p>
          <a:p>
            <a:pPr marL="0" lvl="0" indent="0" algn="l" rtl="0">
              <a:spcBef>
                <a:spcPts val="1600"/>
              </a:spcBef>
              <a:spcAft>
                <a:spcPts val="0"/>
              </a:spcAft>
              <a:buNone/>
            </a:pPr>
            <a:r>
              <a:rPr lang="en-US" dirty="0">
                <a:hlinkClick r:id="rId6"/>
              </a:rPr>
              <a:t>https://github.com/tensorflow/datasets/blob/master/tensorflow_datasets/image_classification/cifar.py</a:t>
            </a:r>
            <a:endParaRPr lang="en-US" dirty="0"/>
          </a:p>
          <a:p>
            <a:pPr marL="0" lvl="0" indent="0" algn="l" rtl="0">
              <a:spcBef>
                <a:spcPts val="1600"/>
              </a:spcBef>
              <a:spcAft>
                <a:spcPts val="0"/>
              </a:spcAft>
              <a:buNone/>
            </a:pPr>
            <a:r>
              <a:rPr lang="en-US" dirty="0">
                <a:hlinkClick r:id="rId7"/>
              </a:rPr>
              <a:t>https://www.geeksforgeeks.org/cifar-10-image-classification-in-tensorflow/</a:t>
            </a:r>
            <a:endParaRPr lang="en-US"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273" name="Google Shape;273;p23"/>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3597-1D9B-B76A-ABA7-C9A70E311CE2}"/>
              </a:ext>
            </a:extLst>
          </p:cNvPr>
          <p:cNvSpPr>
            <a:spLocks noGrp="1"/>
          </p:cNvSpPr>
          <p:nvPr>
            <p:ph type="title"/>
          </p:nvPr>
        </p:nvSpPr>
        <p:spPr>
          <a:xfrm>
            <a:off x="6479916" y="4257897"/>
            <a:ext cx="2554821" cy="1493100"/>
          </a:xfrm>
        </p:spPr>
        <p:txBody>
          <a:bodyPr/>
          <a:lstStyle/>
          <a:p>
            <a:r>
              <a:rPr lang="en-US" dirty="0"/>
              <a:t>THANK YOU!!!</a:t>
            </a:r>
          </a:p>
        </p:txBody>
      </p:sp>
      <p:sp>
        <p:nvSpPr>
          <p:cNvPr id="3" name="Text Placeholder 2">
            <a:extLst>
              <a:ext uri="{FF2B5EF4-FFF2-40B4-BE49-F238E27FC236}">
                <a16:creationId xmlns:a16="http://schemas.microsoft.com/office/drawing/2014/main" id="{CF3147BF-1926-08EC-1E5F-43CBBDB626F4}"/>
              </a:ext>
            </a:extLst>
          </p:cNvPr>
          <p:cNvSpPr>
            <a:spLocks noGrp="1"/>
          </p:cNvSpPr>
          <p:nvPr>
            <p:ph type="body" idx="1"/>
          </p:nvPr>
        </p:nvSpPr>
        <p:spPr>
          <a:xfrm>
            <a:off x="4572000" y="4664252"/>
            <a:ext cx="5043010" cy="479248"/>
          </a:xfrm>
        </p:spPr>
        <p:txBody>
          <a:bodyPr/>
          <a:lstStyle/>
          <a:p>
            <a:pPr marL="146050" indent="0">
              <a:buNone/>
            </a:pPr>
            <a:r>
              <a:rPr lang="en-GB" sz="1200" i="1" dirty="0" err="1">
                <a:solidFill>
                  <a:schemeClr val="bg1"/>
                </a:solidFill>
                <a:latin typeface="Lato"/>
                <a:ea typeface="Lato"/>
                <a:cs typeface="Lato"/>
                <a:sym typeface="Lato"/>
              </a:rPr>
              <a:t>MT_The</a:t>
            </a:r>
            <a:r>
              <a:rPr lang="en-GB" sz="1200" i="1" dirty="0">
                <a:solidFill>
                  <a:schemeClr val="bg1"/>
                </a:solidFill>
                <a:latin typeface="Lato"/>
                <a:ea typeface="Lato"/>
                <a:cs typeface="Lato"/>
                <a:sym typeface="Lato"/>
              </a:rPr>
              <a:t> Visionaries_ </a:t>
            </a:r>
            <a:r>
              <a:rPr lang="en-GB" sz="1200" i="1" dirty="0" err="1">
                <a:solidFill>
                  <a:schemeClr val="bg1"/>
                </a:solidFill>
                <a:latin typeface="Lato"/>
                <a:ea typeface="Lato"/>
                <a:cs typeface="Lato"/>
                <a:sym typeface="Lato"/>
              </a:rPr>
              <a:t>QuyenD</a:t>
            </a:r>
            <a:r>
              <a:rPr lang="en-GB" sz="1200" i="1" dirty="0">
                <a:solidFill>
                  <a:schemeClr val="bg1"/>
                </a:solidFill>
                <a:latin typeface="Lato"/>
                <a:ea typeface="Lato"/>
                <a:cs typeface="Lato"/>
                <a:sym typeface="Lato"/>
              </a:rPr>
              <a:t> _BinteZahra_JohnMata__ITAI_1378</a:t>
            </a:r>
            <a:endParaRPr lang="en-US" sz="1200" i="1" dirty="0">
              <a:solidFill>
                <a:schemeClr val="bg1"/>
              </a:solidFill>
            </a:endParaRPr>
          </a:p>
          <a:p>
            <a:endParaRPr lang="en-US" dirty="0"/>
          </a:p>
        </p:txBody>
      </p:sp>
      <p:sp>
        <p:nvSpPr>
          <p:cNvPr id="5" name="TextBox 4">
            <a:extLst>
              <a:ext uri="{FF2B5EF4-FFF2-40B4-BE49-F238E27FC236}">
                <a16:creationId xmlns:a16="http://schemas.microsoft.com/office/drawing/2014/main" id="{FF88C096-9FAE-BCEC-B8FD-DC1FDD84D21A}"/>
              </a:ext>
            </a:extLst>
          </p:cNvPr>
          <p:cNvSpPr txBox="1"/>
          <p:nvPr/>
        </p:nvSpPr>
        <p:spPr>
          <a:xfrm>
            <a:off x="969665" y="425667"/>
            <a:ext cx="4572000" cy="307777"/>
          </a:xfrm>
          <a:prstGeom prst="rect">
            <a:avLst/>
          </a:prstGeom>
          <a:noFill/>
        </p:spPr>
        <p:txBody>
          <a:bodyPr wrap="square">
            <a:spAutoFit/>
          </a:bodyPr>
          <a:lstStyle/>
          <a:p>
            <a:r>
              <a:rPr lang="en-US" b="1" dirty="0">
                <a:solidFill>
                  <a:srgbClr val="569CD6"/>
                </a:solidFill>
                <a:effectLst/>
                <a:highlight>
                  <a:srgbClr val="1F1F1F"/>
                </a:highlight>
                <a:latin typeface="Consolas" panose="020B0609020204030204" pitchFamily="49" charset="0"/>
              </a:rPr>
              <a:t>Quyen Dinh</a:t>
            </a:r>
            <a:endParaRPr lang="en-US" b="0" dirty="0">
              <a:solidFill>
                <a:srgbClr val="CCCCCC"/>
              </a:solidFill>
              <a:effectLst/>
              <a:highlight>
                <a:srgbClr val="1F1F1F"/>
              </a:highlight>
              <a:latin typeface="Consolas" panose="020B0609020204030204" pitchFamily="49" charset="0"/>
            </a:endParaRPr>
          </a:p>
        </p:txBody>
      </p:sp>
      <p:sp>
        <p:nvSpPr>
          <p:cNvPr id="7" name="TextBox 6">
            <a:extLst>
              <a:ext uri="{FF2B5EF4-FFF2-40B4-BE49-F238E27FC236}">
                <a16:creationId xmlns:a16="http://schemas.microsoft.com/office/drawing/2014/main" id="{C54B68AE-CEA9-868E-202C-2F547C448BFD}"/>
              </a:ext>
            </a:extLst>
          </p:cNvPr>
          <p:cNvSpPr txBox="1"/>
          <p:nvPr/>
        </p:nvSpPr>
        <p:spPr>
          <a:xfrm>
            <a:off x="1482131" y="733444"/>
            <a:ext cx="7415683" cy="738664"/>
          </a:xfrm>
          <a:prstGeom prst="rect">
            <a:avLst/>
          </a:prstGeom>
          <a:noFill/>
        </p:spPr>
        <p:txBody>
          <a:bodyPr wrap="square">
            <a:spAutoFit/>
          </a:bodyPr>
          <a:lstStyle/>
          <a:p>
            <a:r>
              <a:rPr lang="en-US" b="0" dirty="0">
                <a:solidFill>
                  <a:srgbClr val="CCCCCC"/>
                </a:solidFill>
                <a:effectLst/>
                <a:highlight>
                  <a:srgbClr val="1F1F1F"/>
                </a:highlight>
                <a:latin typeface="Consolas" panose="020B0609020204030204" pitchFamily="49" charset="0"/>
              </a:rPr>
              <a:t>A big lesson was understanding the ethical issues in AI, like avoiding bias in training data. This project improved my problem-solving skills and my ability to think critically about AI solutions.</a:t>
            </a:r>
          </a:p>
        </p:txBody>
      </p:sp>
      <p:sp>
        <p:nvSpPr>
          <p:cNvPr id="9" name="TextBox 8">
            <a:extLst>
              <a:ext uri="{FF2B5EF4-FFF2-40B4-BE49-F238E27FC236}">
                <a16:creationId xmlns:a16="http://schemas.microsoft.com/office/drawing/2014/main" id="{28497285-EB59-40ED-9F6D-CF9D8DAE5FB5}"/>
              </a:ext>
            </a:extLst>
          </p:cNvPr>
          <p:cNvSpPr txBox="1"/>
          <p:nvPr/>
        </p:nvSpPr>
        <p:spPr>
          <a:xfrm>
            <a:off x="969665" y="1671257"/>
            <a:ext cx="4572000" cy="307777"/>
          </a:xfrm>
          <a:prstGeom prst="rect">
            <a:avLst/>
          </a:prstGeom>
          <a:noFill/>
        </p:spPr>
        <p:txBody>
          <a:bodyPr wrap="square">
            <a:spAutoFit/>
          </a:bodyPr>
          <a:lstStyle/>
          <a:p>
            <a:r>
              <a:rPr lang="en-US" b="1" dirty="0">
                <a:solidFill>
                  <a:srgbClr val="569CD6"/>
                </a:solidFill>
                <a:effectLst/>
                <a:highlight>
                  <a:srgbClr val="1F1F1F"/>
                </a:highlight>
                <a:latin typeface="Consolas" panose="020B0609020204030204" pitchFamily="49" charset="0"/>
              </a:rPr>
              <a:t>Binte Zahra</a:t>
            </a:r>
            <a:endParaRPr lang="en-US" b="0" dirty="0">
              <a:solidFill>
                <a:srgbClr val="CCCCCC"/>
              </a:solidFill>
              <a:effectLst/>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1362F3C2-1E3F-C28A-E677-3CEFFBD22C2C}"/>
              </a:ext>
            </a:extLst>
          </p:cNvPr>
          <p:cNvSpPr txBox="1"/>
          <p:nvPr/>
        </p:nvSpPr>
        <p:spPr>
          <a:xfrm>
            <a:off x="1482130" y="1979034"/>
            <a:ext cx="7249887" cy="1384995"/>
          </a:xfrm>
          <a:prstGeom prst="rect">
            <a:avLst/>
          </a:prstGeom>
          <a:noFill/>
        </p:spPr>
        <p:txBody>
          <a:bodyPr wrap="square">
            <a:spAutoFit/>
          </a:bodyPr>
          <a:lstStyle/>
          <a:p>
            <a:r>
              <a:rPr lang="en-US" b="0" dirty="0">
                <a:solidFill>
                  <a:srgbClr val="CCCCCC"/>
                </a:solidFill>
                <a:effectLst/>
                <a:highlight>
                  <a:srgbClr val="1F1F1F"/>
                </a:highlight>
                <a:latin typeface="Consolas" panose="020B0609020204030204" pitchFamily="49" charset="0"/>
              </a:rPr>
              <a:t>As an AI associate degree student, this project significantly deepened my understanding of machine learning workflows. Collaborating with my peers on this project was incredibly beneficial; we shared knowledge, debugged issues together, and motivated each other through difficult stages.</a:t>
            </a:r>
          </a:p>
          <a:p>
            <a:endParaRPr lang="en-US" b="0" dirty="0">
              <a:solidFill>
                <a:srgbClr val="CCCCCC"/>
              </a:solidFill>
              <a:effectLst/>
              <a:highlight>
                <a:srgbClr val="1F1F1F"/>
              </a:highlight>
              <a:latin typeface="Consolas" panose="020B0609020204030204" pitchFamily="49" charset="0"/>
            </a:endParaRPr>
          </a:p>
        </p:txBody>
      </p:sp>
      <p:sp>
        <p:nvSpPr>
          <p:cNvPr id="13" name="TextBox 12">
            <a:extLst>
              <a:ext uri="{FF2B5EF4-FFF2-40B4-BE49-F238E27FC236}">
                <a16:creationId xmlns:a16="http://schemas.microsoft.com/office/drawing/2014/main" id="{DE46C7E5-DFF0-C13C-73E0-0FA4802DD988}"/>
              </a:ext>
            </a:extLst>
          </p:cNvPr>
          <p:cNvSpPr txBox="1"/>
          <p:nvPr/>
        </p:nvSpPr>
        <p:spPr>
          <a:xfrm>
            <a:off x="969665" y="3271423"/>
            <a:ext cx="4572000" cy="307777"/>
          </a:xfrm>
          <a:prstGeom prst="rect">
            <a:avLst/>
          </a:prstGeom>
          <a:noFill/>
        </p:spPr>
        <p:txBody>
          <a:bodyPr wrap="square">
            <a:spAutoFit/>
          </a:bodyPr>
          <a:lstStyle/>
          <a:p>
            <a:r>
              <a:rPr lang="en-US" b="1" dirty="0">
                <a:solidFill>
                  <a:srgbClr val="569CD6"/>
                </a:solidFill>
                <a:effectLst/>
                <a:highlight>
                  <a:srgbClr val="1F1F1F"/>
                </a:highlight>
                <a:latin typeface="Consolas" panose="020B0609020204030204" pitchFamily="49" charset="0"/>
              </a:rPr>
              <a:t>John Mata</a:t>
            </a:r>
            <a:endParaRPr lang="en-US" b="0" dirty="0">
              <a:solidFill>
                <a:srgbClr val="CCCCCC"/>
              </a:solidFill>
              <a:effectLst/>
              <a:highlight>
                <a:srgbClr val="1F1F1F"/>
              </a:highlight>
              <a:latin typeface="Consolas" panose="020B0609020204030204" pitchFamily="49" charset="0"/>
            </a:endParaRPr>
          </a:p>
        </p:txBody>
      </p:sp>
      <p:sp>
        <p:nvSpPr>
          <p:cNvPr id="15" name="TextBox 14">
            <a:extLst>
              <a:ext uri="{FF2B5EF4-FFF2-40B4-BE49-F238E27FC236}">
                <a16:creationId xmlns:a16="http://schemas.microsoft.com/office/drawing/2014/main" id="{67CBB331-E1D8-CEEC-6FEE-B142D928F016}"/>
              </a:ext>
            </a:extLst>
          </p:cNvPr>
          <p:cNvSpPr txBox="1"/>
          <p:nvPr/>
        </p:nvSpPr>
        <p:spPr>
          <a:xfrm>
            <a:off x="1386673" y="3486594"/>
            <a:ext cx="7566408" cy="954107"/>
          </a:xfrm>
          <a:prstGeom prst="rect">
            <a:avLst/>
          </a:prstGeom>
          <a:noFill/>
        </p:spPr>
        <p:txBody>
          <a:bodyPr wrap="square">
            <a:spAutoFit/>
          </a:bodyPr>
          <a:lstStyle/>
          <a:p>
            <a:r>
              <a:rPr lang="en-US" dirty="0">
                <a:solidFill>
                  <a:srgbClr val="CCCCCC"/>
                </a:solidFill>
                <a:highlight>
                  <a:srgbClr val="1F1F1F"/>
                </a:highlight>
                <a:latin typeface="Consolas" panose="020B0609020204030204" pitchFamily="49" charset="0"/>
              </a:rPr>
              <a:t>T</a:t>
            </a:r>
            <a:r>
              <a:rPr lang="en-US" b="0" dirty="0">
                <a:solidFill>
                  <a:srgbClr val="CCCCCC"/>
                </a:solidFill>
                <a:effectLst/>
                <a:highlight>
                  <a:srgbClr val="1F1F1F"/>
                </a:highlight>
                <a:latin typeface="Consolas" panose="020B0609020204030204" pitchFamily="49" charset="0"/>
              </a:rPr>
              <a:t>his project showed the importance of careful dataset selection, thorough data preparation, thoughtful model testing, and effective team collaboration in achieving significant improvements over the baseline model.</a:t>
            </a:r>
          </a:p>
        </p:txBody>
      </p:sp>
    </p:spTree>
    <p:extLst>
      <p:ext uri="{BB962C8B-B14F-4D97-AF65-F5344CB8AC3E}">
        <p14:creationId xmlns:p14="http://schemas.microsoft.com/office/powerpoint/2010/main" val="119875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20581" y="429322"/>
            <a:ext cx="7697037" cy="4700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Arial"/>
                <a:ea typeface="Arial"/>
                <a:cs typeface="Arial"/>
                <a:sym typeface="Arial"/>
              </a:rPr>
              <a:t>INTRODUCTION TO THE CIFAR-10 DATASET</a:t>
            </a:r>
            <a:endParaRPr b="1" dirty="0">
              <a:latin typeface="Arial"/>
              <a:ea typeface="Arial"/>
              <a:cs typeface="Arial"/>
              <a:sym typeface="Arial"/>
            </a:endParaRPr>
          </a:p>
        </p:txBody>
      </p:sp>
      <p:sp>
        <p:nvSpPr>
          <p:cNvPr id="234" name="Google Shape;234;p18"/>
          <p:cNvSpPr txBox="1"/>
          <p:nvPr/>
        </p:nvSpPr>
        <p:spPr>
          <a:xfrm>
            <a:off x="244263" y="786679"/>
            <a:ext cx="5081363" cy="3927499"/>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GB" sz="1050" dirty="0">
                <a:solidFill>
                  <a:schemeClr val="lt1"/>
                </a:solidFill>
                <a:latin typeface="+mn-lt"/>
                <a:ea typeface="Comic Sans MS"/>
                <a:cs typeface="Comic Sans MS"/>
                <a:sym typeface="Comic Sans MS"/>
              </a:rPr>
              <a:t>The CIFAR-10 dataset is a widely recognized benchmark in the field of machine learning and computer vision, developed by Alex </a:t>
            </a:r>
            <a:r>
              <a:rPr lang="en-GB" sz="1050" dirty="0" err="1">
                <a:solidFill>
                  <a:schemeClr val="lt1"/>
                </a:solidFill>
                <a:latin typeface="+mn-lt"/>
                <a:ea typeface="Comic Sans MS"/>
                <a:cs typeface="Comic Sans MS"/>
                <a:sym typeface="Comic Sans MS"/>
              </a:rPr>
              <a:t>Krizhevsky</a:t>
            </a:r>
            <a:r>
              <a:rPr lang="en-GB" sz="1050" dirty="0">
                <a:solidFill>
                  <a:schemeClr val="lt1"/>
                </a:solidFill>
                <a:latin typeface="+mn-lt"/>
                <a:ea typeface="Comic Sans MS"/>
                <a:cs typeface="Comic Sans MS"/>
                <a:sym typeface="Comic Sans MS"/>
              </a:rPr>
              <a:t>, Vinod Nair, and Geoffrey Hinton. It consists of 60,000 32x32 </a:t>
            </a:r>
            <a:r>
              <a:rPr lang="en-GB" sz="1050" dirty="0" err="1">
                <a:solidFill>
                  <a:schemeClr val="lt1"/>
                </a:solidFill>
                <a:latin typeface="+mn-lt"/>
                <a:ea typeface="Comic Sans MS"/>
                <a:cs typeface="Comic Sans MS"/>
                <a:sym typeface="Comic Sans MS"/>
              </a:rPr>
              <a:t>color</a:t>
            </a:r>
            <a:r>
              <a:rPr lang="en-GB" sz="1050" dirty="0">
                <a:solidFill>
                  <a:schemeClr val="lt1"/>
                </a:solidFill>
                <a:latin typeface="+mn-lt"/>
                <a:ea typeface="Comic Sans MS"/>
                <a:cs typeface="Comic Sans MS"/>
                <a:sym typeface="Comic Sans MS"/>
              </a:rPr>
              <a:t> images evenly categorized into 10 distinct classes, including airplanes, automobiles, birds, cats, deer, dogs, frogs, horses, ships, and trucks. This dataset is primarily utilized for image classification tasks, enabling researchers to train and evaluate the performance of various algorithms and models. Due to its manageable size and comprehensive coverage of different object types, CIFAR-10 serves as an essential resource for developing and testing convolutional neural networks (CNNs). Moreover, its accessibility through popular libraries like TensorFlow and </a:t>
            </a:r>
            <a:r>
              <a:rPr lang="en-GB" sz="1050" dirty="0" err="1">
                <a:solidFill>
                  <a:schemeClr val="lt1"/>
                </a:solidFill>
                <a:latin typeface="+mn-lt"/>
                <a:ea typeface="Comic Sans MS"/>
                <a:cs typeface="Comic Sans MS"/>
                <a:sym typeface="Comic Sans MS"/>
              </a:rPr>
              <a:t>PyTorch</a:t>
            </a:r>
            <a:r>
              <a:rPr lang="en-GB" sz="1050" dirty="0">
                <a:solidFill>
                  <a:schemeClr val="lt1"/>
                </a:solidFill>
                <a:latin typeface="+mn-lt"/>
                <a:ea typeface="Comic Sans MS"/>
                <a:cs typeface="Comic Sans MS"/>
                <a:sym typeface="Comic Sans MS"/>
              </a:rPr>
              <a:t> makes it a foundational tool for both educational purposes and advanced research.</a:t>
            </a:r>
            <a:endParaRPr sz="1050" dirty="0">
              <a:solidFill>
                <a:schemeClr val="lt1"/>
              </a:solidFill>
              <a:latin typeface="+mn-lt"/>
              <a:ea typeface="Comic Sans MS"/>
              <a:cs typeface="Comic Sans MS"/>
              <a:sym typeface="Comic Sans MS"/>
            </a:endParaRPr>
          </a:p>
        </p:txBody>
      </p:sp>
      <p:sp>
        <p:nvSpPr>
          <p:cNvPr id="235" name="Google Shape;235;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37" name="Google Shape;237;p18"/>
          <p:cNvSpPr txBox="1"/>
          <p:nvPr/>
        </p:nvSpPr>
        <p:spPr>
          <a:xfrm>
            <a:off x="1152500" y="2626400"/>
            <a:ext cx="4983300" cy="1743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FFFFFF"/>
              </a:solidFill>
              <a:latin typeface="Comic Sans MS"/>
              <a:ea typeface="Comic Sans MS"/>
              <a:cs typeface="Comic Sans MS"/>
              <a:sym typeface="Comic Sans MS"/>
            </a:endParaRPr>
          </a:p>
          <a:p>
            <a:pPr marL="0" lvl="0" indent="0" algn="l" rtl="0">
              <a:lnSpc>
                <a:spcPct val="150000"/>
              </a:lnSpc>
              <a:spcBef>
                <a:spcPts val="0"/>
              </a:spcBef>
              <a:spcAft>
                <a:spcPts val="0"/>
              </a:spcAft>
              <a:buNone/>
            </a:pPr>
            <a:endParaRPr sz="1300">
              <a:solidFill>
                <a:srgbClr val="FFFFFF"/>
              </a:solidFill>
              <a:latin typeface="Montserrat"/>
              <a:ea typeface="Montserrat"/>
              <a:cs typeface="Montserrat"/>
              <a:sym typeface="Montserrat"/>
            </a:endParaRPr>
          </a:p>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GB" sz="2500" b="1">
                <a:latin typeface="Arial"/>
                <a:ea typeface="Arial"/>
                <a:cs typeface="Arial"/>
                <a:sym typeface="Arial"/>
              </a:rPr>
              <a:t> Dataset Composition</a:t>
            </a:r>
            <a:endParaRPr sz="2500" b="1">
              <a:latin typeface="Arial"/>
              <a:ea typeface="Arial"/>
              <a:cs typeface="Arial"/>
              <a:sym typeface="Arial"/>
            </a:endParaRPr>
          </a:p>
        </p:txBody>
      </p:sp>
      <p:sp>
        <p:nvSpPr>
          <p:cNvPr id="243" name="Google Shape;243;p19"/>
          <p:cNvSpPr txBox="1">
            <a:spLocks noGrp="1"/>
          </p:cNvSpPr>
          <p:nvPr>
            <p:ph type="body" idx="1"/>
          </p:nvPr>
        </p:nvSpPr>
        <p:spPr>
          <a:xfrm>
            <a:off x="5268900" y="1307850"/>
            <a:ext cx="3067500" cy="1968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b="1">
                <a:latin typeface="Arial"/>
                <a:ea typeface="Arial"/>
                <a:cs typeface="Arial"/>
                <a:sym typeface="Arial"/>
              </a:rPr>
              <a:t>Content:</a:t>
            </a:r>
            <a:endParaRPr b="1">
              <a:latin typeface="Arial"/>
              <a:ea typeface="Arial"/>
              <a:cs typeface="Arial"/>
              <a:sym typeface="Arial"/>
            </a:endParaRPr>
          </a:p>
          <a:p>
            <a:pPr marL="457200" lvl="0" indent="-311150" algn="l" rtl="0">
              <a:spcBef>
                <a:spcPts val="1200"/>
              </a:spcBef>
              <a:spcAft>
                <a:spcPts val="0"/>
              </a:spcAft>
              <a:buClr>
                <a:schemeClr val="lt1"/>
              </a:buClr>
              <a:buSzPts val="1300"/>
              <a:buFont typeface="Arial"/>
              <a:buChar char="●"/>
            </a:pPr>
            <a:r>
              <a:rPr lang="en-GB" b="1">
                <a:latin typeface="Arial"/>
                <a:ea typeface="Arial"/>
                <a:cs typeface="Arial"/>
                <a:sym typeface="Arial"/>
              </a:rPr>
              <a:t>Total Images:</a:t>
            </a:r>
            <a:r>
              <a:rPr lang="en-GB">
                <a:latin typeface="Arial"/>
                <a:ea typeface="Arial"/>
                <a:cs typeface="Arial"/>
                <a:sym typeface="Arial"/>
              </a:rPr>
              <a:t> 60,000</a:t>
            </a:r>
            <a:endParaRPr>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b="1">
                <a:latin typeface="Arial"/>
                <a:ea typeface="Arial"/>
                <a:cs typeface="Arial"/>
                <a:sym typeface="Arial"/>
              </a:rPr>
              <a:t>Training Set:</a:t>
            </a:r>
            <a:r>
              <a:rPr lang="en-GB">
                <a:latin typeface="Arial"/>
                <a:ea typeface="Arial"/>
                <a:cs typeface="Arial"/>
                <a:sym typeface="Arial"/>
              </a:rPr>
              <a:t> 50,000 images</a:t>
            </a:r>
            <a:endParaRPr>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b="1">
                <a:latin typeface="Arial"/>
                <a:ea typeface="Arial"/>
                <a:cs typeface="Arial"/>
                <a:sym typeface="Arial"/>
              </a:rPr>
              <a:t>Test Set:</a:t>
            </a:r>
            <a:r>
              <a:rPr lang="en-GB">
                <a:latin typeface="Arial"/>
                <a:ea typeface="Arial"/>
                <a:cs typeface="Arial"/>
                <a:sym typeface="Arial"/>
              </a:rPr>
              <a:t> 10,000 images</a:t>
            </a:r>
            <a:endParaRPr>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b="1">
                <a:latin typeface="Arial"/>
                <a:ea typeface="Arial"/>
                <a:cs typeface="Arial"/>
                <a:sym typeface="Arial"/>
              </a:rPr>
              <a:t>Image Size:</a:t>
            </a:r>
            <a:r>
              <a:rPr lang="en-GB">
                <a:latin typeface="Arial"/>
                <a:ea typeface="Arial"/>
                <a:cs typeface="Arial"/>
                <a:sym typeface="Arial"/>
              </a:rPr>
              <a:t> 32x32 pixels</a:t>
            </a:r>
            <a:endParaRPr>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b="1">
                <a:latin typeface="Arial"/>
                <a:ea typeface="Arial"/>
                <a:cs typeface="Arial"/>
                <a:sym typeface="Arial"/>
              </a:rPr>
              <a:t>Color:</a:t>
            </a:r>
            <a:r>
              <a:rPr lang="en-GB">
                <a:latin typeface="Arial"/>
                <a:ea typeface="Arial"/>
                <a:cs typeface="Arial"/>
                <a:sym typeface="Arial"/>
              </a:rPr>
              <a:t> RGB</a:t>
            </a:r>
            <a:endParaRPr>
              <a:latin typeface="Arial"/>
              <a:ea typeface="Arial"/>
              <a:cs typeface="Arial"/>
              <a:sym typeface="Arial"/>
            </a:endParaRPr>
          </a:p>
          <a:p>
            <a:pPr marL="0" lvl="0" indent="0" algn="l" rtl="0">
              <a:spcBef>
                <a:spcPts val="1200"/>
              </a:spcBef>
              <a:spcAft>
                <a:spcPts val="0"/>
              </a:spcAft>
              <a:buNone/>
            </a:pPr>
            <a:r>
              <a:rPr lang="en-GB" b="1">
                <a:latin typeface="Arial"/>
                <a:ea typeface="Arial"/>
                <a:cs typeface="Arial"/>
                <a:sym typeface="Arial"/>
              </a:rPr>
              <a:t>Visuals:</a:t>
            </a:r>
            <a:endParaRPr b="1">
              <a:latin typeface="Arial"/>
              <a:ea typeface="Arial"/>
              <a:cs typeface="Arial"/>
              <a:sym typeface="Arial"/>
            </a:endParaRPr>
          </a:p>
          <a:p>
            <a:pPr marL="457200" lvl="0" indent="-311150" algn="l" rtl="0">
              <a:spcBef>
                <a:spcPts val="1200"/>
              </a:spcBef>
              <a:spcAft>
                <a:spcPts val="0"/>
              </a:spcAft>
              <a:buClr>
                <a:schemeClr val="lt1"/>
              </a:buClr>
              <a:buSzPts val="1300"/>
              <a:buFont typeface="Arial"/>
              <a:buChar char="●"/>
            </a:pPr>
            <a:r>
              <a:rPr lang="en-GB">
                <a:latin typeface="Arial"/>
                <a:ea typeface="Arial"/>
                <a:cs typeface="Arial"/>
                <a:sym typeface="Arial"/>
              </a:rPr>
              <a:t>Diagram showing the split between training and test sets.</a:t>
            </a:r>
            <a:endParaRPr>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a:latin typeface="Arial"/>
                <a:ea typeface="Arial"/>
                <a:cs typeface="Arial"/>
                <a:sym typeface="Arial"/>
              </a:rPr>
              <a:t>Sample images from the dataset.</a:t>
            </a:r>
            <a:endParaRPr>
              <a:latin typeface="Arial"/>
              <a:ea typeface="Arial"/>
              <a:cs typeface="Arial"/>
              <a:sym typeface="Arial"/>
            </a:endParaRPr>
          </a:p>
          <a:p>
            <a:pPr marL="0" lvl="0" indent="0" algn="l" rtl="0">
              <a:spcBef>
                <a:spcPts val="1200"/>
              </a:spcBef>
              <a:spcAft>
                <a:spcPts val="1600"/>
              </a:spcAft>
              <a:buNone/>
            </a:pPr>
            <a:endParaRPr/>
          </a:p>
        </p:txBody>
      </p:sp>
      <p:sp>
        <p:nvSpPr>
          <p:cNvPr id="244" name="Google Shape;244;p19"/>
          <p:cNvSpPr txBox="1"/>
          <p:nvPr/>
        </p:nvSpPr>
        <p:spPr>
          <a:xfrm>
            <a:off x="756375" y="1307850"/>
            <a:ext cx="3661200" cy="352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300">
                <a:solidFill>
                  <a:schemeClr val="lt1"/>
                </a:solidFill>
                <a:latin typeface="Lato"/>
                <a:ea typeface="Lato"/>
                <a:cs typeface="Lato"/>
                <a:sym typeface="Lato"/>
              </a:rPr>
              <a:t>The CIFAR-10 dataset is composed of 60,000 32x32 color images, split into 50,000 training images and 10,000 test images. These images are evenly distributed across 10 different classes: airplane, automobile, bird, cat, deer, dog, frog, horse, ship, and truck. Each image is an RGB image, providing rich color information for each class. The small size of the images makes them ideal for quick experimentation and rapid prototyping of machine learning models. This balanced composition ensures that each class has an equal representation, facilitating unbiased training and evaluation of classification algorithms.</a:t>
            </a:r>
            <a:endParaRPr sz="1300">
              <a:solidFill>
                <a:schemeClr val="lt1"/>
              </a:solidFill>
              <a:latin typeface="Lato"/>
              <a:ea typeface="Lato"/>
              <a:cs typeface="Lato"/>
              <a:sym typeface="Lato"/>
            </a:endParaRPr>
          </a:p>
          <a:p>
            <a:pPr marL="0" lvl="0" indent="0" algn="l" rtl="0">
              <a:spcBef>
                <a:spcPts val="1200"/>
              </a:spcBef>
              <a:spcAft>
                <a:spcPts val="0"/>
              </a:spcAft>
              <a:buNone/>
            </a:pP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txBox="1">
            <a:spLocks noGrp="1"/>
          </p:cNvSpPr>
          <p:nvPr>
            <p:ph type="title" idx="2"/>
          </p:nvPr>
        </p:nvSpPr>
        <p:spPr>
          <a:xfrm>
            <a:off x="300975" y="258850"/>
            <a:ext cx="4661400" cy="8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b="1">
                <a:latin typeface="Arial"/>
                <a:ea typeface="Arial"/>
                <a:cs typeface="Arial"/>
                <a:sym typeface="Arial"/>
              </a:rPr>
              <a:t>Classes in CIFAR-10</a:t>
            </a:r>
            <a:endParaRPr sz="2500" b="1">
              <a:latin typeface="Arial"/>
              <a:ea typeface="Arial"/>
              <a:cs typeface="Arial"/>
              <a:sym typeface="Arial"/>
            </a:endParaRPr>
          </a:p>
        </p:txBody>
      </p:sp>
      <p:sp>
        <p:nvSpPr>
          <p:cNvPr id="250" name="Google Shape;250;p20"/>
          <p:cNvSpPr txBox="1">
            <a:spLocks noGrp="1"/>
          </p:cNvSpPr>
          <p:nvPr>
            <p:ph type="title"/>
          </p:nvPr>
        </p:nvSpPr>
        <p:spPr>
          <a:xfrm>
            <a:off x="628525" y="1266850"/>
            <a:ext cx="3780600" cy="36966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500">
                <a:latin typeface="Arial"/>
                <a:ea typeface="Arial"/>
                <a:cs typeface="Arial"/>
                <a:sym typeface="Arial"/>
              </a:rPr>
              <a:t>10 different classes: </a:t>
            </a:r>
            <a:endParaRPr sz="1500">
              <a:latin typeface="Arial"/>
              <a:ea typeface="Arial"/>
              <a:cs typeface="Arial"/>
              <a:sym typeface="Arial"/>
            </a:endParaRPr>
          </a:p>
          <a:p>
            <a:pPr marL="0" lvl="0" indent="0" algn="l" rtl="0">
              <a:lnSpc>
                <a:spcPct val="150000"/>
              </a:lnSpc>
              <a:spcBef>
                <a:spcPts val="1600"/>
              </a:spcBef>
              <a:spcAft>
                <a:spcPts val="0"/>
              </a:spcAft>
              <a:buNone/>
            </a:pPr>
            <a:r>
              <a:rPr lang="en-GB" sz="1500">
                <a:latin typeface="Arial"/>
                <a:ea typeface="Arial"/>
                <a:cs typeface="Arial"/>
                <a:sym typeface="Arial"/>
              </a:rPr>
              <a:t>Airplane,Automobile,Bird, Cat, Deer, Dog, Frog, Horse, Ship, Truck.</a:t>
            </a:r>
            <a:endParaRPr sz="1500">
              <a:latin typeface="Arial"/>
              <a:ea typeface="Arial"/>
              <a:cs typeface="Arial"/>
              <a:sym typeface="Arial"/>
            </a:endParaRPr>
          </a:p>
          <a:p>
            <a:pPr marL="0" lvl="0" indent="0" algn="l" rtl="0">
              <a:lnSpc>
                <a:spcPct val="150000"/>
              </a:lnSpc>
              <a:spcBef>
                <a:spcPts val="1600"/>
              </a:spcBef>
              <a:spcAft>
                <a:spcPts val="1600"/>
              </a:spcAft>
              <a:buNone/>
            </a:pPr>
            <a:r>
              <a:rPr lang="en-GB" sz="1500">
                <a:latin typeface="Arial"/>
                <a:ea typeface="Arial"/>
                <a:cs typeface="Arial"/>
                <a:sym typeface="Arial"/>
              </a:rPr>
              <a:t>Each class contains 6,000 images, ensuring balanced representation. These diverse classes cover a wide range of objects, making CIFAR-10 an ideal benchmark for image classification tasks.</a:t>
            </a:r>
            <a:endParaRPr sz="1500">
              <a:latin typeface="Arial"/>
              <a:ea typeface="Arial"/>
              <a:cs typeface="Arial"/>
              <a:sym typeface="Arial"/>
            </a:endParaRPr>
          </a:p>
        </p:txBody>
      </p:sp>
      <p:pic>
        <p:nvPicPr>
          <p:cNvPr id="251" name="Google Shape;251;p20"/>
          <p:cNvPicPr preferRelativeResize="0"/>
          <p:nvPr/>
        </p:nvPicPr>
        <p:blipFill>
          <a:blip r:embed="rId3">
            <a:alphaModFix/>
          </a:blip>
          <a:stretch>
            <a:fillRect/>
          </a:stretch>
        </p:blipFill>
        <p:spPr>
          <a:xfrm>
            <a:off x="4734877" y="823738"/>
            <a:ext cx="4271025" cy="32006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latin typeface="Arial"/>
                <a:ea typeface="Arial"/>
                <a:cs typeface="Arial"/>
                <a:sym typeface="Arial"/>
              </a:rPr>
              <a:t>Applications of CIFAR-10</a:t>
            </a:r>
            <a:endParaRPr b="1">
              <a:latin typeface="Arial"/>
              <a:ea typeface="Arial"/>
              <a:cs typeface="Arial"/>
              <a:sym typeface="Arial"/>
            </a:endParaRPr>
          </a:p>
        </p:txBody>
      </p:sp>
      <p:sp>
        <p:nvSpPr>
          <p:cNvPr id="257" name="Google Shape;257;p21"/>
          <p:cNvSpPr txBox="1"/>
          <p:nvPr/>
        </p:nvSpPr>
        <p:spPr>
          <a:xfrm>
            <a:off x="988667" y="1264132"/>
            <a:ext cx="3661200" cy="37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dirty="0">
                <a:solidFill>
                  <a:schemeClr val="lt1"/>
                </a:solidFill>
                <a:latin typeface="+mn-lt"/>
                <a:ea typeface="Comic Sans MS"/>
                <a:cs typeface="Comic Sans MS"/>
                <a:sym typeface="Comic Sans MS"/>
              </a:rPr>
              <a:t>Image Classification:</a:t>
            </a:r>
            <a:endParaRPr sz="1300" b="1" dirty="0">
              <a:solidFill>
                <a:schemeClr val="lt1"/>
              </a:solidFill>
              <a:latin typeface="+mn-lt"/>
              <a:ea typeface="Comic Sans MS"/>
              <a:cs typeface="Comic Sans MS"/>
              <a:sym typeface="Comic Sans MS"/>
            </a:endParaRPr>
          </a:p>
          <a:p>
            <a:pPr marL="457200" lvl="0" indent="-311150" algn="l" rtl="0">
              <a:lnSpc>
                <a:spcPct val="115000"/>
              </a:lnSpc>
              <a:spcBef>
                <a:spcPts val="1200"/>
              </a:spcBef>
              <a:spcAft>
                <a:spcPts val="0"/>
              </a:spcAft>
              <a:buClr>
                <a:schemeClr val="lt1"/>
              </a:buClr>
              <a:buSzPts val="1300"/>
              <a:buFont typeface="Comic Sans MS"/>
              <a:buChar char="●"/>
            </a:pPr>
            <a:r>
              <a:rPr lang="en-GB" sz="1300" dirty="0">
                <a:solidFill>
                  <a:schemeClr val="lt1"/>
                </a:solidFill>
                <a:latin typeface="+mn-lt"/>
                <a:ea typeface="Comic Sans MS"/>
                <a:cs typeface="Comic Sans MS"/>
                <a:sym typeface="Comic Sans MS"/>
              </a:rPr>
              <a:t>Used to develop and benchmark image classification algorithms.</a:t>
            </a:r>
            <a:endParaRPr sz="1300" dirty="0">
              <a:solidFill>
                <a:schemeClr val="lt1"/>
              </a:solidFill>
              <a:latin typeface="+mn-lt"/>
              <a:ea typeface="Comic Sans MS"/>
              <a:cs typeface="Comic Sans MS"/>
              <a:sym typeface="Comic Sans MS"/>
            </a:endParaRPr>
          </a:p>
          <a:p>
            <a:pPr marL="0" lvl="0" indent="0" algn="l" rtl="0">
              <a:lnSpc>
                <a:spcPct val="115000"/>
              </a:lnSpc>
              <a:spcBef>
                <a:spcPts val="1200"/>
              </a:spcBef>
              <a:spcAft>
                <a:spcPts val="0"/>
              </a:spcAft>
              <a:buNone/>
            </a:pPr>
            <a:r>
              <a:rPr lang="en-GB" sz="1300" b="1" dirty="0">
                <a:solidFill>
                  <a:schemeClr val="lt1"/>
                </a:solidFill>
                <a:latin typeface="+mn-lt"/>
                <a:ea typeface="Comic Sans MS"/>
                <a:cs typeface="Comic Sans MS"/>
                <a:sym typeface="Comic Sans MS"/>
              </a:rPr>
              <a:t>Object Detection:</a:t>
            </a:r>
            <a:endParaRPr sz="1300" b="1" dirty="0">
              <a:solidFill>
                <a:schemeClr val="lt1"/>
              </a:solidFill>
              <a:latin typeface="+mn-lt"/>
              <a:ea typeface="Comic Sans MS"/>
              <a:cs typeface="Comic Sans MS"/>
              <a:sym typeface="Comic Sans MS"/>
            </a:endParaRPr>
          </a:p>
          <a:p>
            <a:pPr marL="457200" lvl="0" indent="-311150" algn="l" rtl="0">
              <a:lnSpc>
                <a:spcPct val="115000"/>
              </a:lnSpc>
              <a:spcBef>
                <a:spcPts val="1200"/>
              </a:spcBef>
              <a:spcAft>
                <a:spcPts val="0"/>
              </a:spcAft>
              <a:buClr>
                <a:schemeClr val="lt1"/>
              </a:buClr>
              <a:buSzPts val="1300"/>
              <a:buFont typeface="Comic Sans MS"/>
              <a:buChar char="●"/>
            </a:pPr>
            <a:r>
              <a:rPr lang="en-GB" sz="1300" dirty="0">
                <a:solidFill>
                  <a:schemeClr val="lt1"/>
                </a:solidFill>
                <a:latin typeface="+mn-lt"/>
                <a:ea typeface="Comic Sans MS"/>
                <a:cs typeface="Comic Sans MS"/>
                <a:sym typeface="Comic Sans MS"/>
              </a:rPr>
              <a:t>Can be adapted for simple object detection tasks.</a:t>
            </a:r>
            <a:endParaRPr sz="1300" dirty="0">
              <a:solidFill>
                <a:schemeClr val="lt1"/>
              </a:solidFill>
              <a:latin typeface="+mn-lt"/>
              <a:ea typeface="Comic Sans MS"/>
              <a:cs typeface="Comic Sans MS"/>
              <a:sym typeface="Comic Sans MS"/>
            </a:endParaRPr>
          </a:p>
          <a:p>
            <a:pPr marL="0" lvl="0" indent="0" algn="l" rtl="0">
              <a:lnSpc>
                <a:spcPct val="115000"/>
              </a:lnSpc>
              <a:spcBef>
                <a:spcPts val="1200"/>
              </a:spcBef>
              <a:spcAft>
                <a:spcPts val="0"/>
              </a:spcAft>
              <a:buNone/>
            </a:pPr>
            <a:r>
              <a:rPr lang="en-GB" sz="1300" b="1" dirty="0">
                <a:solidFill>
                  <a:schemeClr val="lt1"/>
                </a:solidFill>
                <a:latin typeface="+mn-lt"/>
                <a:ea typeface="Comic Sans MS"/>
                <a:cs typeface="Comic Sans MS"/>
                <a:sym typeface="Comic Sans MS"/>
              </a:rPr>
              <a:t>Deep Learning Research:</a:t>
            </a:r>
            <a:endParaRPr sz="1300" b="1" dirty="0">
              <a:solidFill>
                <a:schemeClr val="lt1"/>
              </a:solidFill>
              <a:latin typeface="+mn-lt"/>
              <a:ea typeface="Comic Sans MS"/>
              <a:cs typeface="Comic Sans MS"/>
              <a:sym typeface="Comic Sans MS"/>
            </a:endParaRPr>
          </a:p>
          <a:p>
            <a:pPr marL="457200" lvl="0" indent="-311150" algn="l" rtl="0">
              <a:lnSpc>
                <a:spcPct val="115000"/>
              </a:lnSpc>
              <a:spcBef>
                <a:spcPts val="1200"/>
              </a:spcBef>
              <a:spcAft>
                <a:spcPts val="0"/>
              </a:spcAft>
              <a:buClr>
                <a:schemeClr val="lt1"/>
              </a:buClr>
              <a:buSzPts val="1300"/>
              <a:buFont typeface="Comic Sans MS"/>
              <a:buChar char="●"/>
            </a:pPr>
            <a:r>
              <a:rPr lang="en-GB" sz="1300" dirty="0">
                <a:solidFill>
                  <a:schemeClr val="lt1"/>
                </a:solidFill>
                <a:latin typeface="+mn-lt"/>
                <a:ea typeface="Comic Sans MS"/>
                <a:cs typeface="Comic Sans MS"/>
                <a:sym typeface="Comic Sans MS"/>
              </a:rPr>
              <a:t>Commonly used for training and testing convolutional neural networks (CNNs).</a:t>
            </a:r>
            <a:endParaRPr sz="1300" dirty="0">
              <a:solidFill>
                <a:schemeClr val="lt1"/>
              </a:solidFill>
              <a:latin typeface="+mn-lt"/>
              <a:ea typeface="Comic Sans MS"/>
              <a:cs typeface="Comic Sans MS"/>
              <a:sym typeface="Comic Sans MS"/>
            </a:endParaRPr>
          </a:p>
          <a:p>
            <a:pPr marL="0" lvl="0" indent="0" algn="l" rtl="0">
              <a:spcBef>
                <a:spcPts val="1200"/>
              </a:spcBef>
              <a:spcAft>
                <a:spcPts val="0"/>
              </a:spcAft>
              <a:buNone/>
            </a:pPr>
            <a:endParaRPr sz="1300" dirty="0">
              <a:solidFill>
                <a:schemeClr val="lt1"/>
              </a:solidFill>
              <a:latin typeface="+mn-lt"/>
              <a:ea typeface="Lato"/>
              <a:cs typeface="Lato"/>
              <a:sym typeface="Lato"/>
            </a:endParaRPr>
          </a:p>
        </p:txBody>
      </p:sp>
      <p:sp>
        <p:nvSpPr>
          <p:cNvPr id="258" name="Google Shape;258;p21"/>
          <p:cNvSpPr txBox="1"/>
          <p:nvPr/>
        </p:nvSpPr>
        <p:spPr>
          <a:xfrm>
            <a:off x="5013050" y="1512650"/>
            <a:ext cx="3661200" cy="297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lt1"/>
              </a:solidFill>
              <a:latin typeface="Lato"/>
              <a:ea typeface="Lato"/>
              <a:cs typeface="Lato"/>
              <a:sym typeface="Lato"/>
            </a:endParaRPr>
          </a:p>
        </p:txBody>
      </p:sp>
      <p:pic>
        <p:nvPicPr>
          <p:cNvPr id="259" name="Google Shape;259;p21"/>
          <p:cNvPicPr preferRelativeResize="0"/>
          <p:nvPr/>
        </p:nvPicPr>
        <p:blipFill>
          <a:blip r:embed="rId3">
            <a:alphaModFix/>
          </a:blip>
          <a:stretch>
            <a:fillRect/>
          </a:stretch>
        </p:blipFill>
        <p:spPr>
          <a:xfrm>
            <a:off x="5802331" y="1407559"/>
            <a:ext cx="2447817" cy="25891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31835" y="235529"/>
            <a:ext cx="7038900" cy="5658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Arial"/>
                <a:ea typeface="Arial"/>
                <a:cs typeface="Arial"/>
                <a:sym typeface="Arial"/>
              </a:rPr>
              <a:t>Accessibility and Tools</a:t>
            </a:r>
            <a:endParaRPr b="1" dirty="0">
              <a:latin typeface="Arial"/>
              <a:ea typeface="Arial"/>
              <a:cs typeface="Arial"/>
              <a:sym typeface="Arial"/>
            </a:endParaRPr>
          </a:p>
        </p:txBody>
      </p:sp>
      <p:sp>
        <p:nvSpPr>
          <p:cNvPr id="265" name="Google Shape;265;p22"/>
          <p:cNvSpPr txBox="1">
            <a:spLocks noGrp="1"/>
          </p:cNvSpPr>
          <p:nvPr>
            <p:ph type="body" idx="1"/>
          </p:nvPr>
        </p:nvSpPr>
        <p:spPr>
          <a:xfrm>
            <a:off x="2784167" y="601039"/>
            <a:ext cx="3488206" cy="2070242"/>
          </a:xfrm>
          <a:prstGeom prst="rect">
            <a:avLst/>
          </a:prstGeom>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400" dirty="0">
                <a:solidFill>
                  <a:schemeClr val="lt1"/>
                </a:solidFill>
                <a:latin typeface="Arial"/>
                <a:ea typeface="Arial"/>
                <a:cs typeface="Arial"/>
                <a:sym typeface="Arial"/>
              </a:rPr>
              <a:t>Comprehensive documentation and numerous online tutorials support its use, making it beginner-friendly and convenient for researchers. This widespread accessibility ensures that both novice and experienced practitioners can effectively utilize CIFAR-10 for developing and testing their models.</a:t>
            </a:r>
            <a:endParaRPr sz="1400" dirty="0">
              <a:solidFill>
                <a:schemeClr val="lt1"/>
              </a:solidFill>
              <a:latin typeface="Arial"/>
              <a:ea typeface="Arial"/>
              <a:cs typeface="Arial"/>
              <a:sym typeface="Arial"/>
            </a:endParaRPr>
          </a:p>
          <a:p>
            <a:pPr marL="0" lvl="0" indent="0" algn="l" rtl="0">
              <a:spcBef>
                <a:spcPts val="1200"/>
              </a:spcBef>
              <a:spcAft>
                <a:spcPts val="0"/>
              </a:spcAft>
              <a:buNone/>
            </a:pPr>
            <a:endParaRPr dirty="0">
              <a:latin typeface="Arial"/>
              <a:ea typeface="Arial"/>
              <a:cs typeface="Arial"/>
              <a:sym typeface="Arial"/>
            </a:endParaRPr>
          </a:p>
        </p:txBody>
      </p:sp>
      <p:sp>
        <p:nvSpPr>
          <p:cNvPr id="266" name="Google Shape;266;p22"/>
          <p:cNvSpPr txBox="1"/>
          <p:nvPr/>
        </p:nvSpPr>
        <p:spPr>
          <a:xfrm>
            <a:off x="6534365" y="296702"/>
            <a:ext cx="2465798" cy="32183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dirty="0">
                <a:solidFill>
                  <a:schemeClr val="lt1"/>
                </a:solidFill>
              </a:rPr>
              <a:t>Easily Accessible:</a:t>
            </a:r>
            <a:endParaRPr sz="1300" b="1" dirty="0">
              <a:solidFill>
                <a:schemeClr val="lt1"/>
              </a:solidFill>
            </a:endParaRPr>
          </a:p>
          <a:p>
            <a:pPr marL="457200" lvl="0" indent="-311150" algn="l" rtl="0">
              <a:lnSpc>
                <a:spcPct val="115000"/>
              </a:lnSpc>
              <a:spcBef>
                <a:spcPts val="1200"/>
              </a:spcBef>
              <a:spcAft>
                <a:spcPts val="0"/>
              </a:spcAft>
              <a:buClr>
                <a:schemeClr val="lt1"/>
              </a:buClr>
              <a:buSzPts val="1300"/>
              <a:buChar char="●"/>
            </a:pPr>
            <a:r>
              <a:rPr lang="en-GB" sz="1300" dirty="0">
                <a:solidFill>
                  <a:schemeClr val="lt1"/>
                </a:solidFill>
              </a:rPr>
              <a:t>Available through popular machine learning libraries.</a:t>
            </a:r>
            <a:endParaRPr sz="1300" dirty="0">
              <a:solidFill>
                <a:schemeClr val="lt1"/>
              </a:solidFill>
            </a:endParaRPr>
          </a:p>
          <a:p>
            <a:pPr marL="0" lvl="0" indent="0" algn="l" rtl="0">
              <a:lnSpc>
                <a:spcPct val="115000"/>
              </a:lnSpc>
              <a:spcBef>
                <a:spcPts val="1200"/>
              </a:spcBef>
              <a:spcAft>
                <a:spcPts val="0"/>
              </a:spcAft>
              <a:buNone/>
            </a:pPr>
            <a:r>
              <a:rPr lang="en-GB" sz="1300" b="1" dirty="0">
                <a:solidFill>
                  <a:schemeClr val="lt1"/>
                </a:solidFill>
              </a:rPr>
              <a:t>Libraries:</a:t>
            </a:r>
            <a:endParaRPr sz="1300" b="1" dirty="0">
              <a:solidFill>
                <a:schemeClr val="lt1"/>
              </a:solidFill>
            </a:endParaRPr>
          </a:p>
          <a:p>
            <a:pPr marL="457200" lvl="0" indent="-311150" algn="l" rtl="0">
              <a:lnSpc>
                <a:spcPct val="115000"/>
              </a:lnSpc>
              <a:spcBef>
                <a:spcPts val="1200"/>
              </a:spcBef>
              <a:spcAft>
                <a:spcPts val="0"/>
              </a:spcAft>
              <a:buClr>
                <a:schemeClr val="lt1"/>
              </a:buClr>
              <a:buSzPts val="1300"/>
              <a:buChar char="●"/>
            </a:pPr>
            <a:r>
              <a:rPr lang="en-GB" sz="1300" dirty="0">
                <a:solidFill>
                  <a:schemeClr val="lt1"/>
                </a:solidFill>
              </a:rPr>
              <a:t>TensorFlow: tensorflow.keras.datasets.cifar10</a:t>
            </a:r>
            <a:endParaRPr sz="1300" dirty="0">
              <a:solidFill>
                <a:schemeClr val="lt1"/>
              </a:solidFill>
            </a:endParaRPr>
          </a:p>
          <a:p>
            <a:pPr marL="457200" lvl="0" indent="-311150" algn="l" rtl="0">
              <a:lnSpc>
                <a:spcPct val="115000"/>
              </a:lnSpc>
              <a:spcBef>
                <a:spcPts val="0"/>
              </a:spcBef>
              <a:spcAft>
                <a:spcPts val="0"/>
              </a:spcAft>
              <a:buClr>
                <a:schemeClr val="lt1"/>
              </a:buClr>
              <a:buSzPts val="1300"/>
              <a:buChar char="●"/>
            </a:pPr>
            <a:r>
              <a:rPr lang="en-GB" sz="1300" dirty="0" err="1">
                <a:solidFill>
                  <a:schemeClr val="lt1"/>
                </a:solidFill>
              </a:rPr>
              <a:t>PyTorch</a:t>
            </a:r>
            <a:r>
              <a:rPr lang="en-GB" sz="1300" dirty="0">
                <a:solidFill>
                  <a:schemeClr val="lt1"/>
                </a:solidFill>
              </a:rPr>
              <a:t>: torchvision.datasets.CIFAR10</a:t>
            </a:r>
            <a:endParaRPr sz="1300" dirty="0">
              <a:solidFill>
                <a:schemeClr val="lt1"/>
              </a:solidFill>
            </a:endParaRPr>
          </a:p>
          <a:p>
            <a:pPr marL="0" lvl="0" indent="0" algn="l" rtl="0">
              <a:lnSpc>
                <a:spcPct val="115000"/>
              </a:lnSpc>
              <a:spcBef>
                <a:spcPts val="1200"/>
              </a:spcBef>
              <a:spcAft>
                <a:spcPts val="0"/>
              </a:spcAft>
              <a:buNone/>
            </a:pPr>
            <a:r>
              <a:rPr lang="en-GB" sz="1300" b="1" dirty="0">
                <a:solidFill>
                  <a:schemeClr val="lt1"/>
                </a:solidFill>
              </a:rPr>
              <a:t>Online Resources:</a:t>
            </a:r>
            <a:endParaRPr sz="1300" b="1" dirty="0">
              <a:solidFill>
                <a:schemeClr val="lt1"/>
              </a:solidFill>
            </a:endParaRPr>
          </a:p>
          <a:p>
            <a:pPr marL="457200" lvl="0" indent="-311150" algn="l" rtl="0">
              <a:lnSpc>
                <a:spcPct val="115000"/>
              </a:lnSpc>
              <a:spcBef>
                <a:spcPts val="1200"/>
              </a:spcBef>
              <a:spcAft>
                <a:spcPts val="0"/>
              </a:spcAft>
              <a:buClr>
                <a:schemeClr val="lt1"/>
              </a:buClr>
              <a:buSzPts val="1300"/>
              <a:buChar char="●"/>
            </a:pPr>
            <a:r>
              <a:rPr lang="en-GB" sz="1300" dirty="0">
                <a:solidFill>
                  <a:schemeClr val="lt1"/>
                </a:solidFill>
              </a:rPr>
              <a:t>Official website and documentation.</a:t>
            </a:r>
            <a:endParaRPr sz="1300" dirty="0">
              <a:solidFill>
                <a:schemeClr val="lt1"/>
              </a:solidFill>
            </a:endParaRPr>
          </a:p>
          <a:p>
            <a:pPr marL="457200" lvl="0" indent="-311150" algn="l" rtl="0">
              <a:lnSpc>
                <a:spcPct val="115000"/>
              </a:lnSpc>
              <a:spcBef>
                <a:spcPts val="0"/>
              </a:spcBef>
              <a:spcAft>
                <a:spcPts val="0"/>
              </a:spcAft>
              <a:buClr>
                <a:schemeClr val="lt1"/>
              </a:buClr>
              <a:buSzPts val="1300"/>
              <a:buChar char="●"/>
            </a:pPr>
            <a:r>
              <a:rPr lang="en-GB" sz="1300" dirty="0">
                <a:solidFill>
                  <a:schemeClr val="lt1"/>
                </a:solidFill>
              </a:rPr>
              <a:t>Tutorials and guides.</a:t>
            </a:r>
            <a:endParaRPr sz="1300" dirty="0">
              <a:solidFill>
                <a:schemeClr val="lt1"/>
              </a:solidFill>
            </a:endParaRPr>
          </a:p>
          <a:p>
            <a:pPr marL="0" lvl="0" indent="0" algn="l" rtl="0">
              <a:spcBef>
                <a:spcPts val="1200"/>
              </a:spcBef>
              <a:spcAft>
                <a:spcPts val="0"/>
              </a:spcAft>
              <a:buNone/>
            </a:pPr>
            <a:endParaRPr sz="1300" dirty="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Arial"/>
                <a:ea typeface="Arial"/>
                <a:cs typeface="Arial"/>
                <a:sym typeface="Arial"/>
              </a:rPr>
              <a:t>Advantages and Limitations</a:t>
            </a:r>
            <a:endParaRPr sz="2400" b="1">
              <a:latin typeface="Arial"/>
              <a:ea typeface="Arial"/>
              <a:cs typeface="Arial"/>
              <a:sym typeface="Arial"/>
            </a:endParaRPr>
          </a:p>
        </p:txBody>
      </p:sp>
      <p:sp>
        <p:nvSpPr>
          <p:cNvPr id="279" name="Google Shape;279;p24"/>
          <p:cNvSpPr txBox="1">
            <a:spLocks noGrp="1"/>
          </p:cNvSpPr>
          <p:nvPr>
            <p:ph type="title" idx="4294967295"/>
          </p:nvPr>
        </p:nvSpPr>
        <p:spPr>
          <a:xfrm>
            <a:off x="1160750" y="1174926"/>
            <a:ext cx="3333300" cy="368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latin typeface="Arial"/>
                <a:ea typeface="Arial"/>
                <a:cs typeface="Arial"/>
                <a:sym typeface="Arial"/>
              </a:rPr>
              <a:t>Advantages:</a:t>
            </a:r>
            <a:endParaRPr sz="1600" b="1" dirty="0">
              <a:latin typeface="Arial"/>
              <a:ea typeface="Arial"/>
              <a:cs typeface="Arial"/>
              <a:sym typeface="Arial"/>
            </a:endParaRPr>
          </a:p>
          <a:p>
            <a:pPr marL="457200" lvl="0" indent="-311150" algn="l" rtl="0">
              <a:lnSpc>
                <a:spcPct val="115000"/>
              </a:lnSpc>
              <a:spcBef>
                <a:spcPts val="1600"/>
              </a:spcBef>
              <a:spcAft>
                <a:spcPts val="0"/>
              </a:spcAft>
              <a:buClr>
                <a:schemeClr val="lt1"/>
              </a:buClr>
              <a:buSzPts val="1300"/>
              <a:buFont typeface="Arial"/>
              <a:buChar char="●"/>
            </a:pPr>
            <a:r>
              <a:rPr lang="en-GB" sz="1300" dirty="0">
                <a:latin typeface="Arial"/>
                <a:ea typeface="Arial"/>
                <a:cs typeface="Arial"/>
                <a:sym typeface="Arial"/>
              </a:rPr>
              <a:t>Small and manageable size for quick experimentation.</a:t>
            </a:r>
            <a:endParaRPr sz="1300" dirty="0">
              <a:latin typeface="Arial"/>
              <a:ea typeface="Arial"/>
              <a:cs typeface="Arial"/>
              <a:sym typeface="Arial"/>
            </a:endParaRPr>
          </a:p>
          <a:p>
            <a:pPr marL="457200" lvl="0" indent="-311150" algn="l" rtl="0">
              <a:lnSpc>
                <a:spcPct val="115000"/>
              </a:lnSpc>
              <a:spcBef>
                <a:spcPts val="0"/>
              </a:spcBef>
              <a:spcAft>
                <a:spcPts val="0"/>
              </a:spcAft>
              <a:buClr>
                <a:schemeClr val="lt1"/>
              </a:buClr>
              <a:buSzPts val="1300"/>
              <a:buFont typeface="Arial"/>
              <a:buChar char="●"/>
            </a:pPr>
            <a:r>
              <a:rPr lang="en-GB" sz="1300" dirty="0">
                <a:latin typeface="Arial"/>
                <a:ea typeface="Arial"/>
                <a:cs typeface="Arial"/>
                <a:sym typeface="Arial"/>
              </a:rPr>
              <a:t>Well-studied and benchmarked, with many available models and results.</a:t>
            </a:r>
            <a:endParaRPr sz="1300" dirty="0">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GB" sz="1300" dirty="0">
                <a:latin typeface="Arial"/>
                <a:ea typeface="Arial"/>
                <a:cs typeface="Arial"/>
                <a:sym typeface="Arial"/>
              </a:rPr>
              <a:t>The dataset covers 10 different classes, representing a wide range of objects, which helps in developing robust image classification models</a:t>
            </a:r>
            <a:endParaRPr sz="1300" dirty="0">
              <a:latin typeface="Arial"/>
              <a:ea typeface="Arial"/>
              <a:cs typeface="Arial"/>
              <a:sym typeface="Arial"/>
            </a:endParaRPr>
          </a:p>
          <a:p>
            <a:pPr marL="457200" lvl="0" indent="-311150" algn="l" rtl="0">
              <a:lnSpc>
                <a:spcPct val="115000"/>
              </a:lnSpc>
              <a:spcBef>
                <a:spcPts val="0"/>
              </a:spcBef>
              <a:spcAft>
                <a:spcPts val="0"/>
              </a:spcAft>
              <a:buSzPts val="1300"/>
              <a:buFont typeface="Arial"/>
              <a:buChar char="●"/>
            </a:pPr>
            <a:r>
              <a:rPr lang="en-GB" sz="1300" dirty="0">
                <a:latin typeface="Arial"/>
                <a:ea typeface="Arial"/>
                <a:cs typeface="Arial"/>
                <a:sym typeface="Arial"/>
              </a:rPr>
              <a:t>Available through popular libraries like TensorFlow and </a:t>
            </a:r>
            <a:r>
              <a:rPr lang="en-GB" sz="1300" dirty="0" err="1">
                <a:latin typeface="Arial"/>
                <a:ea typeface="Arial"/>
                <a:cs typeface="Arial"/>
                <a:sym typeface="Arial"/>
              </a:rPr>
              <a:t>PyTorch</a:t>
            </a:r>
            <a:r>
              <a:rPr lang="en-GB" sz="1300" dirty="0">
                <a:latin typeface="Arial"/>
                <a:ea typeface="Arial"/>
                <a:cs typeface="Arial"/>
                <a:sym typeface="Arial"/>
              </a:rPr>
              <a:t>, CIFAR-10 is easy to access and integrate into various machine learning projects.</a:t>
            </a:r>
            <a:endParaRPr dirty="0"/>
          </a:p>
        </p:txBody>
      </p:sp>
      <p:sp>
        <p:nvSpPr>
          <p:cNvPr id="280" name="Google Shape;280;p24"/>
          <p:cNvSpPr txBox="1">
            <a:spLocks noGrp="1"/>
          </p:cNvSpPr>
          <p:nvPr>
            <p:ph type="body" idx="4294967295"/>
          </p:nvPr>
        </p:nvSpPr>
        <p:spPr>
          <a:xfrm>
            <a:off x="5259657" y="1090812"/>
            <a:ext cx="3333300" cy="39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lt1"/>
                </a:solidFill>
                <a:latin typeface="Arial"/>
                <a:ea typeface="Arial"/>
                <a:cs typeface="Arial"/>
                <a:sym typeface="Arial"/>
              </a:rPr>
              <a:t>Limitations</a:t>
            </a:r>
            <a:r>
              <a:rPr lang="en-GB" b="1" dirty="0">
                <a:solidFill>
                  <a:schemeClr val="lt1"/>
                </a:solidFill>
                <a:latin typeface="Arial"/>
                <a:ea typeface="Arial"/>
                <a:cs typeface="Arial"/>
                <a:sym typeface="Arial"/>
              </a:rPr>
              <a:t>:</a:t>
            </a:r>
            <a:endParaRPr b="1" dirty="0">
              <a:solidFill>
                <a:schemeClr val="lt1"/>
              </a:solidFill>
              <a:latin typeface="Arial"/>
              <a:ea typeface="Arial"/>
              <a:cs typeface="Arial"/>
              <a:sym typeface="Arial"/>
            </a:endParaRPr>
          </a:p>
          <a:p>
            <a:pPr marL="457200" lvl="0" indent="-311150" algn="l" rtl="0">
              <a:spcBef>
                <a:spcPts val="1600"/>
              </a:spcBef>
              <a:spcAft>
                <a:spcPts val="0"/>
              </a:spcAft>
              <a:buClr>
                <a:schemeClr val="lt1"/>
              </a:buClr>
              <a:buSzPts val="1300"/>
              <a:buFont typeface="Arial"/>
              <a:buChar char="●"/>
            </a:pPr>
            <a:r>
              <a:rPr lang="en-GB" dirty="0">
                <a:solidFill>
                  <a:schemeClr val="lt1"/>
                </a:solidFill>
                <a:latin typeface="Arial"/>
                <a:ea typeface="Arial"/>
                <a:cs typeface="Arial"/>
                <a:sym typeface="Arial"/>
              </a:rPr>
              <a:t>Limited resolution (32x32 pixels) may not capture fine details.</a:t>
            </a:r>
            <a:endParaRPr dirty="0">
              <a:solidFill>
                <a:schemeClr val="lt1"/>
              </a:solidFill>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dirty="0">
                <a:solidFill>
                  <a:schemeClr val="lt1"/>
                </a:solidFill>
                <a:latin typeface="Arial"/>
                <a:ea typeface="Arial"/>
                <a:cs typeface="Arial"/>
                <a:sym typeface="Arial"/>
              </a:rPr>
              <a:t>Simplicity of classes and images compared to real-world datasets</a:t>
            </a:r>
            <a:r>
              <a:rPr lang="en-GB" dirty="0">
                <a:solidFill>
                  <a:srgbClr val="000000"/>
                </a:solidFill>
                <a:latin typeface="Arial"/>
                <a:ea typeface="Arial"/>
                <a:cs typeface="Arial"/>
                <a:sym typeface="Arial"/>
              </a:rPr>
              <a:t>.</a:t>
            </a:r>
            <a:endParaRPr dirty="0">
              <a:solidFill>
                <a:srgbClr val="000000"/>
              </a:solidFill>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dirty="0">
                <a:latin typeface="Arial"/>
                <a:ea typeface="Arial"/>
                <a:cs typeface="Arial"/>
                <a:sym typeface="Arial"/>
              </a:rPr>
              <a:t>Images in CIFAR-10 lack contextual information and background complexity, which can be crucial for more sophisticated image recognition tasks.</a:t>
            </a:r>
            <a:endParaRPr dirty="0">
              <a:latin typeface="Arial"/>
              <a:ea typeface="Arial"/>
              <a:cs typeface="Arial"/>
              <a:sym typeface="Arial"/>
            </a:endParaRPr>
          </a:p>
          <a:p>
            <a:pPr marL="457200" lvl="0" indent="-311150" algn="l" rtl="0">
              <a:spcBef>
                <a:spcPts val="0"/>
              </a:spcBef>
              <a:spcAft>
                <a:spcPts val="0"/>
              </a:spcAft>
              <a:buClr>
                <a:schemeClr val="lt1"/>
              </a:buClr>
              <a:buSzPts val="1300"/>
              <a:buFont typeface="Arial"/>
              <a:buChar char="●"/>
            </a:pPr>
            <a:r>
              <a:rPr lang="en-GB" dirty="0">
                <a:latin typeface="Arial"/>
                <a:ea typeface="Arial"/>
                <a:cs typeface="Arial"/>
                <a:sym typeface="Arial"/>
              </a:rPr>
              <a:t>The fixed number of classes (10) may not be sufficient for certain applications requiring a more extensive range of categories or more granular classification.</a:t>
            </a:r>
            <a:endParaRPr dirty="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body" idx="4294967295"/>
          </p:nvPr>
        </p:nvSpPr>
        <p:spPr>
          <a:xfrm>
            <a:off x="1113100" y="1098450"/>
            <a:ext cx="4191900" cy="37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Arial"/>
                <a:ea typeface="Arial"/>
                <a:cs typeface="Arial"/>
                <a:sym typeface="Arial"/>
              </a:rPr>
              <a:t>Try Different Pre-trained Models:</a:t>
            </a:r>
            <a:endParaRPr b="1">
              <a:latin typeface="Arial"/>
              <a:ea typeface="Arial"/>
              <a:cs typeface="Arial"/>
              <a:sym typeface="Arial"/>
            </a:endParaRPr>
          </a:p>
          <a:p>
            <a:pPr marL="457200" lvl="0" indent="-311150" algn="l" rtl="0">
              <a:spcBef>
                <a:spcPts val="1600"/>
              </a:spcBef>
              <a:spcAft>
                <a:spcPts val="0"/>
              </a:spcAft>
              <a:buClr>
                <a:schemeClr val="lt1"/>
              </a:buClr>
              <a:buSzPts val="1300"/>
              <a:buFont typeface="Arial"/>
              <a:buChar char="●"/>
            </a:pPr>
            <a:r>
              <a:rPr lang="en-GB">
                <a:latin typeface="Arial"/>
                <a:ea typeface="Arial"/>
                <a:cs typeface="Arial"/>
                <a:sym typeface="Arial"/>
              </a:rPr>
              <a:t>Explore other object detection models (e.g., Faster R-CNN, YOLOv5, EfficientDet) with varying trade-offs between speed and accuracy.</a:t>
            </a:r>
            <a:endParaRPr>
              <a:latin typeface="Arial"/>
              <a:ea typeface="Arial"/>
              <a:cs typeface="Arial"/>
              <a:sym typeface="Arial"/>
            </a:endParaRPr>
          </a:p>
          <a:p>
            <a:pPr marL="0" lvl="0" indent="0" algn="l" rtl="0">
              <a:spcBef>
                <a:spcPts val="1200"/>
              </a:spcBef>
              <a:spcAft>
                <a:spcPts val="0"/>
              </a:spcAft>
              <a:buNone/>
            </a:pPr>
            <a:r>
              <a:rPr lang="en-GB" b="1">
                <a:latin typeface="Arial"/>
                <a:ea typeface="Arial"/>
                <a:cs typeface="Arial"/>
                <a:sym typeface="Arial"/>
              </a:rPr>
              <a:t>Fine-tuning:</a:t>
            </a:r>
            <a:endParaRPr b="1">
              <a:latin typeface="Arial"/>
              <a:ea typeface="Arial"/>
              <a:cs typeface="Arial"/>
              <a:sym typeface="Arial"/>
            </a:endParaRPr>
          </a:p>
          <a:p>
            <a:pPr marL="457200" lvl="0" indent="-311150" algn="l" rtl="0">
              <a:spcBef>
                <a:spcPts val="1200"/>
              </a:spcBef>
              <a:spcAft>
                <a:spcPts val="0"/>
              </a:spcAft>
              <a:buClr>
                <a:schemeClr val="lt1"/>
              </a:buClr>
              <a:buSzPts val="1300"/>
              <a:buFont typeface="Arial"/>
              <a:buChar char="●"/>
            </a:pPr>
            <a:r>
              <a:rPr lang="en-GB">
                <a:latin typeface="Arial"/>
                <a:ea typeface="Arial"/>
                <a:cs typeface="Arial"/>
                <a:sym typeface="Arial"/>
              </a:rPr>
              <a:t>If computationally feasible, fine-tune a pre-trained model on your chosen dataset.</a:t>
            </a:r>
            <a:endParaRPr>
              <a:latin typeface="Arial"/>
              <a:ea typeface="Arial"/>
              <a:cs typeface="Arial"/>
              <a:sym typeface="Arial"/>
            </a:endParaRPr>
          </a:p>
          <a:p>
            <a:pPr marL="0" lvl="0" indent="0" algn="l" rtl="0">
              <a:spcBef>
                <a:spcPts val="1200"/>
              </a:spcBef>
              <a:spcAft>
                <a:spcPts val="0"/>
              </a:spcAft>
              <a:buNone/>
            </a:pPr>
            <a:r>
              <a:rPr lang="en-GB" b="1">
                <a:latin typeface="Arial"/>
                <a:ea typeface="Arial"/>
                <a:cs typeface="Arial"/>
                <a:sym typeface="Arial"/>
              </a:rPr>
              <a:t>Architecture Modifications:</a:t>
            </a:r>
            <a:endParaRPr b="1">
              <a:latin typeface="Arial"/>
              <a:ea typeface="Arial"/>
              <a:cs typeface="Arial"/>
              <a:sym typeface="Arial"/>
            </a:endParaRPr>
          </a:p>
          <a:p>
            <a:pPr marL="457200" lvl="0" indent="-311150" algn="l" rtl="0">
              <a:spcBef>
                <a:spcPts val="1200"/>
              </a:spcBef>
              <a:spcAft>
                <a:spcPts val="0"/>
              </a:spcAft>
              <a:buClr>
                <a:schemeClr val="lt1"/>
              </a:buClr>
              <a:buSzPts val="1300"/>
              <a:buFont typeface="Arial"/>
              <a:buChar char="●"/>
            </a:pPr>
            <a:r>
              <a:rPr lang="en-GB">
                <a:latin typeface="Arial"/>
                <a:ea typeface="Arial"/>
                <a:cs typeface="Arial"/>
                <a:sym typeface="Arial"/>
              </a:rPr>
              <a:t>Research and potentially implement tweaks to the model architecture (changing  the number of layers, adjusting hyperparameters).</a:t>
            </a:r>
            <a:endParaRPr>
              <a:latin typeface="Arial"/>
              <a:ea typeface="Arial"/>
              <a:cs typeface="Arial"/>
              <a:sym typeface="Arial"/>
            </a:endParaRPr>
          </a:p>
          <a:p>
            <a:pPr marL="0" lvl="0" indent="0" algn="l" rtl="0">
              <a:spcBef>
                <a:spcPts val="1200"/>
              </a:spcBef>
              <a:spcAft>
                <a:spcPts val="1600"/>
              </a:spcAft>
              <a:buNone/>
            </a:pPr>
            <a:endParaRPr/>
          </a:p>
        </p:txBody>
      </p:sp>
      <p:sp>
        <p:nvSpPr>
          <p:cNvPr id="286" name="Google Shape;286;p25"/>
          <p:cNvSpPr txBox="1">
            <a:spLocks noGrp="1"/>
          </p:cNvSpPr>
          <p:nvPr>
            <p:ph type="title"/>
          </p:nvPr>
        </p:nvSpPr>
        <p:spPr>
          <a:xfrm>
            <a:off x="1222950" y="23760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Arial"/>
                <a:ea typeface="Arial"/>
                <a:cs typeface="Arial"/>
                <a:sym typeface="Arial"/>
              </a:rPr>
              <a:t>Model Architecture Changes</a:t>
            </a:r>
            <a:endParaRPr sz="2400" b="1">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Shape 290"/>
        <p:cNvGrpSpPr/>
        <p:nvPr/>
      </p:nvGrpSpPr>
      <p:grpSpPr>
        <a:xfrm>
          <a:off x="0" y="0"/>
          <a:ext cx="0" cy="0"/>
          <a:chOff x="0" y="0"/>
          <a:chExt cx="0" cy="0"/>
        </a:xfrm>
      </p:grpSpPr>
      <p:sp>
        <p:nvSpPr>
          <p:cNvPr id="291" name="Google Shape;291;p26"/>
          <p:cNvSpPr txBox="1">
            <a:spLocks noGrp="1"/>
          </p:cNvSpPr>
          <p:nvPr>
            <p:ph type="title"/>
          </p:nvPr>
        </p:nvSpPr>
        <p:spPr>
          <a:xfrm>
            <a:off x="4657411" y="170200"/>
            <a:ext cx="4320791" cy="4642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000" dirty="0"/>
          </a:p>
          <a:p>
            <a:pPr marL="0" lvl="0" indent="0" algn="l" rtl="0">
              <a:spcBef>
                <a:spcPts val="0"/>
              </a:spcBef>
              <a:spcAft>
                <a:spcPts val="0"/>
              </a:spcAft>
              <a:buNone/>
            </a:pPr>
            <a:r>
              <a:rPr lang="en-GB" sz="1100" b="1" dirty="0">
                <a:solidFill>
                  <a:schemeClr val="dk1"/>
                </a:solidFill>
                <a:latin typeface="Arial"/>
                <a:ea typeface="Arial"/>
                <a:cs typeface="Arial"/>
                <a:sym typeface="Arial"/>
              </a:rPr>
              <a:t>Research and Choose a Dataset:</a:t>
            </a:r>
            <a:endParaRPr sz="1100" b="1" dirty="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Select an appropriate open-source dataset for your object detection project.</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Explore the dataset to understand its structure and contents.</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chemeClr val="dk1"/>
                </a:solidFill>
                <a:latin typeface="Arial"/>
                <a:ea typeface="Arial"/>
                <a:cs typeface="Arial"/>
                <a:sym typeface="Arial"/>
              </a:rPr>
              <a:t>Perform Data Cleaning:</a:t>
            </a:r>
            <a:endParaRPr sz="1100" b="1" dirty="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Remove irrelevant or low-quality images.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Normalize image sizes.</a:t>
            </a:r>
            <a:endParaRPr sz="1100" dirty="0">
              <a:solidFill>
                <a:schemeClr val="dk1"/>
              </a:solidFill>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Address class imbalances if any.</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chemeClr val="dk1"/>
                </a:solidFill>
                <a:latin typeface="Arial"/>
                <a:ea typeface="Arial"/>
                <a:cs typeface="Arial"/>
                <a:sym typeface="Arial"/>
              </a:rPr>
              <a:t>Perform Data Augmentation:</a:t>
            </a:r>
            <a:endParaRPr sz="1100" b="1" dirty="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Apply transformations such as rotations, flips, and brightness adjustments to create more diverse training data.</a:t>
            </a:r>
            <a:endParaRPr sz="1100"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GB" sz="1100" b="1" dirty="0">
                <a:solidFill>
                  <a:schemeClr val="dk1"/>
                </a:solidFill>
                <a:latin typeface="Arial"/>
                <a:ea typeface="Arial"/>
                <a:cs typeface="Arial"/>
                <a:sym typeface="Arial"/>
              </a:rPr>
              <a:t>Focus on Relevant Classes:</a:t>
            </a:r>
            <a:endParaRPr sz="1100" b="1" dirty="0">
              <a:solidFill>
                <a:schemeClr val="dk1"/>
              </a:solidFill>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Font typeface="Arial"/>
              <a:buChar char="●"/>
            </a:pPr>
            <a:r>
              <a:rPr lang="en-GB" sz="1100" dirty="0">
                <a:solidFill>
                  <a:schemeClr val="dk1"/>
                </a:solidFill>
                <a:latin typeface="Arial"/>
                <a:ea typeface="Arial"/>
                <a:cs typeface="Arial"/>
                <a:sym typeface="Arial"/>
              </a:rPr>
              <a:t>If the dataset has many classes, consider focusing on a smaller subset relevant to your application.</a:t>
            </a: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sz="1600" dirty="0"/>
          </a:p>
        </p:txBody>
      </p:sp>
      <p:sp>
        <p:nvSpPr>
          <p:cNvPr id="292" name="Google Shape;292;p26"/>
          <p:cNvSpPr txBox="1">
            <a:spLocks noGrp="1"/>
          </p:cNvSpPr>
          <p:nvPr>
            <p:ph type="title" idx="2"/>
          </p:nvPr>
        </p:nvSpPr>
        <p:spPr>
          <a:xfrm>
            <a:off x="929777" y="1391697"/>
            <a:ext cx="2732847" cy="27783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b="1" dirty="0">
                <a:solidFill>
                  <a:schemeClr val="bg1"/>
                </a:solidFill>
                <a:latin typeface="Arial"/>
                <a:ea typeface="Arial"/>
                <a:cs typeface="Arial"/>
                <a:sym typeface="Arial"/>
              </a:rPr>
              <a:t>Dataset </a:t>
            </a:r>
            <a:br>
              <a:rPr lang="en-GB" sz="2800" b="1" dirty="0">
                <a:solidFill>
                  <a:schemeClr val="bg1"/>
                </a:solidFill>
                <a:latin typeface="Arial"/>
                <a:ea typeface="Arial"/>
                <a:cs typeface="Arial"/>
                <a:sym typeface="Arial"/>
              </a:rPr>
            </a:br>
            <a:r>
              <a:rPr lang="en-GB" sz="2800" b="1" dirty="0">
                <a:solidFill>
                  <a:schemeClr val="bg1"/>
                </a:solidFill>
                <a:latin typeface="Arial"/>
                <a:ea typeface="Arial"/>
                <a:cs typeface="Arial"/>
                <a:sym typeface="Arial"/>
              </a:rPr>
              <a:t>Selection </a:t>
            </a:r>
            <a:br>
              <a:rPr lang="en-GB" sz="2800" b="1" dirty="0">
                <a:solidFill>
                  <a:schemeClr val="bg1"/>
                </a:solidFill>
                <a:latin typeface="Arial"/>
                <a:ea typeface="Arial"/>
                <a:cs typeface="Arial"/>
                <a:sym typeface="Arial"/>
              </a:rPr>
            </a:br>
            <a:r>
              <a:rPr lang="en-GB" sz="2800" b="1" dirty="0">
                <a:solidFill>
                  <a:schemeClr val="bg1"/>
                </a:solidFill>
                <a:latin typeface="Arial"/>
                <a:ea typeface="Arial"/>
                <a:cs typeface="Arial"/>
                <a:sym typeface="Arial"/>
              </a:rPr>
              <a:t>and </a:t>
            </a:r>
            <a:br>
              <a:rPr lang="en-GB" sz="2800" b="1" dirty="0">
                <a:solidFill>
                  <a:schemeClr val="bg1"/>
                </a:solidFill>
                <a:latin typeface="Arial"/>
                <a:ea typeface="Arial"/>
                <a:cs typeface="Arial"/>
                <a:sym typeface="Arial"/>
              </a:rPr>
            </a:br>
            <a:r>
              <a:rPr lang="en-GB" sz="2800" b="1" dirty="0">
                <a:solidFill>
                  <a:schemeClr val="bg1"/>
                </a:solidFill>
                <a:latin typeface="Arial"/>
                <a:ea typeface="Arial"/>
                <a:cs typeface="Arial"/>
                <a:sym typeface="Arial"/>
              </a:rPr>
              <a:t>Preparation</a:t>
            </a:r>
            <a:endParaRPr sz="2800" b="1" dirty="0">
              <a:solidFill>
                <a:schemeClr val="bg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1316</Words>
  <Application>Microsoft Office PowerPoint</Application>
  <PresentationFormat>On-screen Show (16:9)</PresentationFormat>
  <Paragraphs>117</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vt:lpstr>
      <vt:lpstr>Average</vt:lpstr>
      <vt:lpstr>Consolas</vt:lpstr>
      <vt:lpstr>Comic Sans MS</vt:lpstr>
      <vt:lpstr>Lato</vt:lpstr>
      <vt:lpstr>Arial</vt:lpstr>
      <vt:lpstr>Focus</vt:lpstr>
      <vt:lpstr>OBJECT HANDLING CHALLENGE cifar10 | TensorFlow Datasets</vt:lpstr>
      <vt:lpstr>INTRODUCTION TO THE CIFAR-10 DATASET</vt:lpstr>
      <vt:lpstr> Dataset Composition</vt:lpstr>
      <vt:lpstr>Classes in CIFAR-10</vt:lpstr>
      <vt:lpstr>Applications of CIFAR-10</vt:lpstr>
      <vt:lpstr>Accessibility and Tools</vt:lpstr>
      <vt:lpstr>Advantages and Limitations</vt:lpstr>
      <vt:lpstr>Model Architecture Changes</vt:lpstr>
      <vt:lpstr> Research and Choose a Dataset: Select an appropriate open-source dataset for your object detection project. Explore the dataset to understand its structure and contents. Perform Data Cleaning: Remove irrelevant or low-quality images. Normalize image sizes. Address class imbalances if any. Perform Data Augmentation: Apply transformations such as rotations, flips, and brightness adjustments to create more diverse training data. Focus on Relevant Classes: If the dataset has many classes, consider focusing on a smaller subset relevant to your application. </vt:lpstr>
      <vt:lpstr>PowerPoint Presentation</vt:lpstr>
      <vt:lpstr>Other Techniques</vt:lpstr>
      <vt:lpstr> CIFAR-10 Image Classification with MobileNetV2</vt:lpstr>
      <vt:lpstr>Implementation Steps and Training the model </vt:lpstr>
      <vt:lpstr>Conclusion</vt:lpstr>
      <vt:lpstr>Example Code Snippets and 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binte Zahra</cp:lastModifiedBy>
  <cp:revision>1</cp:revision>
  <dcterms:modified xsi:type="dcterms:W3CDTF">2024-08-02T04:40:49Z</dcterms:modified>
</cp:coreProperties>
</file>